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24"/>
  </p:handoutMasterIdLst>
  <p:sldIdLst>
    <p:sldId id="277" r:id="rId2"/>
    <p:sldId id="256" r:id="rId3"/>
    <p:sldId id="257" r:id="rId4"/>
    <p:sldId id="258" r:id="rId5"/>
    <p:sldId id="259" r:id="rId6"/>
    <p:sldId id="260" r:id="rId7"/>
    <p:sldId id="262" r:id="rId8"/>
    <p:sldId id="263" r:id="rId9"/>
    <p:sldId id="264" r:id="rId10"/>
    <p:sldId id="266" r:id="rId11"/>
    <p:sldId id="267" r:id="rId12"/>
    <p:sldId id="269" r:id="rId13"/>
    <p:sldId id="268" r:id="rId14"/>
    <p:sldId id="265" r:id="rId15"/>
    <p:sldId id="270" r:id="rId16"/>
    <p:sldId id="271" r:id="rId17"/>
    <p:sldId id="272" r:id="rId18"/>
    <p:sldId id="273" r:id="rId19"/>
    <p:sldId id="274"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6600"/>
    <a:srgbClr val="009900"/>
    <a:srgbClr val="07A51A"/>
    <a:srgbClr val="04640F"/>
    <a:srgbClr val="1BAD03"/>
    <a:srgbClr val="23DA04"/>
    <a:srgbClr val="00E266"/>
    <a:srgbClr val="01FF74"/>
    <a:srgbClr val="0076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11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7BAD9F-00B2-4623-A268-AFFF47CB9ECE}" type="datetimeFigureOut">
              <a:rPr lang="en-US" smtClean="0"/>
              <a:pPr/>
              <a:t>10/7/2011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E8C94A-E429-4CE7-BF81-2156DF8A154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AC75C-F511-4A17-9EE5-FC64808770C6}"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AC75C-F511-4A17-9EE5-FC64808770C6}"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AC75C-F511-4A17-9EE5-FC64808770C6}"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AC75C-F511-4A17-9EE5-FC64808770C6}"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AC75C-F511-4A17-9EE5-FC64808770C6}"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AC75C-F511-4A17-9EE5-FC64808770C6}"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AC75C-F511-4A17-9EE5-FC64808770C6}" type="datetimeFigureOut">
              <a:rPr lang="en-US" smtClean="0"/>
              <a:pPr/>
              <a:t>10/7/2011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AC75C-F511-4A17-9EE5-FC64808770C6}" type="datetimeFigureOut">
              <a:rPr lang="en-US" smtClean="0"/>
              <a:pPr/>
              <a:t>10/7/2011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C75C-F511-4A17-9EE5-FC64808770C6}" type="datetimeFigureOut">
              <a:rPr lang="en-US" smtClean="0"/>
              <a:pPr/>
              <a:t>10/7/2011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AC75C-F511-4A17-9EE5-FC64808770C6}"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AC75C-F511-4A17-9EE5-FC64808770C6}"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44D73-996B-4880-806D-D649403D7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AC75C-F511-4A17-9EE5-FC64808770C6}" type="datetimeFigureOut">
              <a:rPr lang="en-US" smtClean="0"/>
              <a:pPr/>
              <a:t>10/7/2011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44D73-996B-4880-806D-D649403D78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 Target="slide13.xml"/><Relationship Id="rId7"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slide" Target="slide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16.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19.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nasa.gov/multimedia/videogallery/index.html?media_id=53960981"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0.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hyperlink" Target="http://www.nasa.gov/multimedia/videogallery/index.html?media_id=102729491"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www.nasa.gov/multimedia/videogallery/index.html?media_id=9771898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nasaeclip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Graphic header"/>
          <p:cNvPicPr>
            <a:picLocks noChangeAspect="1" noChangeArrowheads="1"/>
          </p:cNvPicPr>
          <p:nvPr/>
        </p:nvPicPr>
        <p:blipFill>
          <a:blip r:embed="rId3" cstate="print"/>
          <a:srcRect/>
          <a:stretch>
            <a:fillRect/>
          </a:stretch>
        </p:blipFill>
        <p:spPr bwMode="auto">
          <a:xfrm>
            <a:off x="0" y="0"/>
            <a:ext cx="9144000" cy="1284817"/>
          </a:xfrm>
          <a:prstGeom prst="rect">
            <a:avLst/>
          </a:prstGeom>
          <a:noFill/>
          <a:ln w="9525">
            <a:noFill/>
            <a:miter lim="800000"/>
            <a:headEnd/>
            <a:tailEnd/>
          </a:ln>
        </p:spPr>
      </p:pic>
      <p:sp>
        <p:nvSpPr>
          <p:cNvPr id="3" name="TextBox 2"/>
          <p:cNvSpPr txBox="1"/>
          <p:nvPr/>
        </p:nvSpPr>
        <p:spPr>
          <a:xfrm>
            <a:off x="381000" y="2590800"/>
            <a:ext cx="8763000" cy="830997"/>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dirty="0" smtClean="0">
                <a:solidFill>
                  <a:schemeClr val="bg1"/>
                </a:solidFill>
                <a:latin typeface="AR CENA" pitchFamily="2" charset="0"/>
              </a:rPr>
              <a:t>What does it take to LAND on Mars?</a:t>
            </a:r>
            <a:endParaRPr lang="en-US" sz="4800" dirty="0">
              <a:solidFill>
                <a:schemeClr val="bg1"/>
              </a:solidFill>
              <a:latin typeface="AR CENA" pitchFamily="2" charset="0"/>
            </a:endParaRPr>
          </a:p>
        </p:txBody>
      </p:sp>
      <p:sp>
        <p:nvSpPr>
          <p:cNvPr id="4" name="TextBox 3"/>
          <p:cNvSpPr txBox="1"/>
          <p:nvPr/>
        </p:nvSpPr>
        <p:spPr>
          <a:xfrm>
            <a:off x="1524000" y="3657600"/>
            <a:ext cx="5964621" cy="156966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latin typeface="AR CENA" pitchFamily="2" charset="0"/>
              </a:rPr>
              <a:t>Whitney Eggers Emmett, Idaho</a:t>
            </a:r>
          </a:p>
          <a:p>
            <a:pPr algn="ctr"/>
            <a:r>
              <a:rPr lang="en-US" sz="3200" dirty="0" smtClean="0">
                <a:solidFill>
                  <a:schemeClr val="bg1"/>
                </a:solidFill>
                <a:latin typeface="AR CENA" pitchFamily="2" charset="0"/>
              </a:rPr>
              <a:t>Aaron McKinnon, Boise, Idaho</a:t>
            </a:r>
          </a:p>
          <a:p>
            <a:pPr algn="ctr"/>
            <a:r>
              <a:rPr lang="en-US" sz="3200" dirty="0" smtClean="0">
                <a:solidFill>
                  <a:schemeClr val="bg1"/>
                </a:solidFill>
                <a:latin typeface="AR CENA" pitchFamily="2" charset="0"/>
              </a:rPr>
              <a:t>Mentors: </a:t>
            </a:r>
            <a:r>
              <a:rPr lang="en-US" sz="3200" dirty="0" err="1" smtClean="0">
                <a:solidFill>
                  <a:schemeClr val="bg1"/>
                </a:solidFill>
                <a:latin typeface="AR CENA" pitchFamily="2" charset="0"/>
              </a:rPr>
              <a:t>Behzad</a:t>
            </a:r>
            <a:r>
              <a:rPr lang="en-US" sz="3200" dirty="0" smtClean="0">
                <a:solidFill>
                  <a:schemeClr val="bg1"/>
                </a:solidFill>
                <a:latin typeface="AR CENA" pitchFamily="2" charset="0"/>
              </a:rPr>
              <a:t> </a:t>
            </a:r>
            <a:r>
              <a:rPr lang="en-US" sz="3200" dirty="0" err="1" smtClean="0">
                <a:solidFill>
                  <a:schemeClr val="bg1"/>
                </a:solidFill>
                <a:latin typeface="AR CENA" pitchFamily="2" charset="0"/>
              </a:rPr>
              <a:t>Raiszadeh</a:t>
            </a:r>
            <a:r>
              <a:rPr lang="en-US" sz="3200" dirty="0" smtClean="0">
                <a:solidFill>
                  <a:schemeClr val="bg1"/>
                </a:solidFill>
                <a:latin typeface="AR CENA" pitchFamily="2" charset="0"/>
              </a:rPr>
              <a:t>, Eric Queen</a:t>
            </a:r>
            <a:endParaRPr lang="en-US" sz="3200" dirty="0">
              <a:latin typeface="AR CENA" pitchFamily="2" charset="0"/>
            </a:endParaRPr>
          </a:p>
        </p:txBody>
      </p:sp>
      <p:sp>
        <p:nvSpPr>
          <p:cNvPr id="5" name="TextBox 4">
            <a:hlinkClick r:id="rId4" action="ppaction://hlinksldjump"/>
          </p:cNvPr>
          <p:cNvSpPr txBox="1"/>
          <p:nvPr/>
        </p:nvSpPr>
        <p:spPr>
          <a:xfrm>
            <a:off x="3429000" y="5410200"/>
            <a:ext cx="2209800" cy="120032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prst="angle"/>
          </a:sp3d>
        </p:spPr>
        <p:txBody>
          <a:bodyPr wrap="square" rtlCol="0">
            <a:spAutoFit/>
          </a:bodyPr>
          <a:lstStyle/>
          <a:p>
            <a:pPr algn="ctr"/>
            <a:r>
              <a:rPr lang="en-US" b="1" dirty="0" smtClean="0">
                <a:solidFill>
                  <a:schemeClr val="bg1">
                    <a:lumMod val="95000"/>
                  </a:schemeClr>
                </a:solidFill>
                <a:effectLst>
                  <a:outerShdw blurRad="38100" dist="38100" dir="2700000" algn="tl">
                    <a:srgbClr val="000000">
                      <a:alpha val="43137"/>
                    </a:srgbClr>
                  </a:outerShdw>
                </a:effectLst>
                <a:latin typeface="Arial Black" pitchFamily="34" charset="0"/>
              </a:rPr>
              <a:t>Click here for review videos of Basic Rocket Information</a:t>
            </a:r>
            <a:endParaRPr lang="en-US" b="1" dirty="0">
              <a:solidFill>
                <a:schemeClr val="bg1">
                  <a:lumMod val="95000"/>
                </a:schemeClr>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a:hlinkClick r:id="" action="ppaction://hlinkshowjump?jump=nextslide"/>
          </p:cNvPr>
          <p:cNvSpPr txBox="1"/>
          <p:nvPr/>
        </p:nvSpPr>
        <p:spPr>
          <a:xfrm>
            <a:off x="236483" y="344214"/>
            <a:ext cx="8686800" cy="2308324"/>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u="sng" dirty="0" smtClean="0">
                <a:solidFill>
                  <a:schemeClr val="bg1">
                    <a:lumMod val="95000"/>
                  </a:schemeClr>
                </a:solidFill>
                <a:latin typeface="AR CENA" pitchFamily="2" charset="0"/>
              </a:rPr>
              <a:t>Challenge #3: Final descent: </a:t>
            </a:r>
            <a:r>
              <a:rPr lang="en-US" sz="3600" dirty="0" smtClean="0">
                <a:solidFill>
                  <a:schemeClr val="bg1">
                    <a:lumMod val="95000"/>
                  </a:schemeClr>
                </a:solidFill>
                <a:latin typeface="AR CENA" pitchFamily="2" charset="0"/>
              </a:rPr>
              <a:t>….The capsule has slowed from 17 times the speed of sound (Mach 17 ) down to mach 2. How does the capsule slow down enough to release the rover?</a:t>
            </a:r>
            <a:endParaRPr lang="en-US" sz="3600" dirty="0">
              <a:solidFill>
                <a:schemeClr val="bg1">
                  <a:lumMod val="95000"/>
                </a:schemeClr>
              </a:solidFill>
              <a:latin typeface="AR CENA" pitchFamily="2" charset="0"/>
            </a:endParaRPr>
          </a:p>
        </p:txBody>
      </p:sp>
      <p:pic>
        <p:nvPicPr>
          <p:cNvPr id="8" name="Picture 2" descr="C:\Users\jshidner\Desktop\RetroRocketsEdited.png">
            <a:hlinkClick r:id="rId3" action="ppaction://hlinksldjump"/>
          </p:cNvPr>
          <p:cNvPicPr>
            <a:picLocks noChangeAspect="1" noChangeArrowheads="1"/>
          </p:cNvPicPr>
          <p:nvPr/>
        </p:nvPicPr>
        <p:blipFill>
          <a:blip r:embed="rId4" cstate="print"/>
          <a:srcRect t="4255"/>
          <a:stretch>
            <a:fillRect/>
          </a:stretch>
        </p:blipFill>
        <p:spPr bwMode="auto">
          <a:xfrm>
            <a:off x="6442841" y="2793122"/>
            <a:ext cx="2590800" cy="2534478"/>
          </a:xfrm>
          <a:prstGeom prst="rect">
            <a:avLst/>
          </a:prstGeom>
          <a:noFill/>
        </p:spPr>
      </p:pic>
      <p:pic>
        <p:nvPicPr>
          <p:cNvPr id="9" name="Picture 8" descr="wing.jpg">
            <a:hlinkClick r:id="rId5" action="ppaction://hlinksldjump"/>
          </p:cNvPr>
          <p:cNvPicPr>
            <a:picLocks noChangeAspect="1"/>
          </p:cNvPicPr>
          <p:nvPr/>
        </p:nvPicPr>
        <p:blipFill>
          <a:blip r:embed="rId6" cstate="print"/>
          <a:stretch>
            <a:fillRect/>
          </a:stretch>
        </p:blipFill>
        <p:spPr>
          <a:xfrm>
            <a:off x="217909" y="2971800"/>
            <a:ext cx="2991135" cy="1905000"/>
          </a:xfrm>
          <a:prstGeom prst="rect">
            <a:avLst/>
          </a:prstGeom>
        </p:spPr>
      </p:pic>
      <p:pic>
        <p:nvPicPr>
          <p:cNvPr id="10" name="Picture 9" descr="parachute.jpg">
            <a:hlinkClick r:id="rId7" action="ppaction://hlinksldjump"/>
          </p:cNvPr>
          <p:cNvPicPr>
            <a:picLocks noChangeAspect="1"/>
          </p:cNvPicPr>
          <p:nvPr/>
        </p:nvPicPr>
        <p:blipFill>
          <a:blip r:embed="rId8" cstate="print"/>
          <a:stretch>
            <a:fillRect/>
          </a:stretch>
        </p:blipFill>
        <p:spPr>
          <a:xfrm>
            <a:off x="3352800" y="2913993"/>
            <a:ext cx="2981739" cy="2057400"/>
          </a:xfrm>
          <a:prstGeom prst="rect">
            <a:avLst/>
          </a:prstGeom>
        </p:spPr>
      </p:pic>
      <p:sp>
        <p:nvSpPr>
          <p:cNvPr id="11" name="TextBox 10"/>
          <p:cNvSpPr txBox="1"/>
          <p:nvPr/>
        </p:nvSpPr>
        <p:spPr>
          <a:xfrm>
            <a:off x="609600" y="5334000"/>
            <a:ext cx="78486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	A 			  B 	   		       C</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wing.jpg"/>
          <p:cNvPicPr>
            <a:picLocks noChangeAspect="1"/>
          </p:cNvPicPr>
          <p:nvPr/>
        </p:nvPicPr>
        <p:blipFill>
          <a:blip r:embed="rId2" cstate="print"/>
          <a:stretch>
            <a:fillRect/>
          </a:stretch>
        </p:blipFill>
        <p:spPr>
          <a:xfrm>
            <a:off x="2743882" y="762000"/>
            <a:ext cx="3828653" cy="2438400"/>
          </a:xfrm>
          <a:prstGeom prst="rect">
            <a:avLst/>
          </a:prstGeom>
        </p:spPr>
      </p:pic>
      <p:sp>
        <p:nvSpPr>
          <p:cNvPr id="3" name="TextBox 2"/>
          <p:cNvSpPr txBox="1"/>
          <p:nvPr/>
        </p:nvSpPr>
        <p:spPr>
          <a:xfrm>
            <a:off x="1447800" y="3657600"/>
            <a:ext cx="6629400" cy="203132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scene3d>
            <a:camera prst="orthographicFront"/>
            <a:lightRig rig="threePt" dir="t"/>
          </a:scene3d>
          <a:sp3d>
            <a:bevelT prst="angle"/>
          </a:sp3d>
        </p:spPr>
        <p:txBody>
          <a:bodyPr wrap="square" rtlCol="0">
            <a:spAutoFit/>
          </a:bodyPr>
          <a:lstStyle/>
          <a:p>
            <a:pPr algn="ctr"/>
            <a:r>
              <a:rPr lang="en-US" sz="3600" dirty="0" smtClean="0">
                <a:solidFill>
                  <a:schemeClr val="bg1">
                    <a:lumMod val="95000"/>
                  </a:schemeClr>
                </a:solidFill>
                <a:latin typeface="AR CENA" pitchFamily="2" charset="0"/>
              </a:rPr>
              <a:t>Flaps, like on an airplane wing, are not big enough to slow down enough in the thin Martian atmosphere.</a:t>
            </a:r>
          </a:p>
          <a:p>
            <a:pPr algn="ctr"/>
            <a:endParaRPr lang="en-US" dirty="0"/>
          </a:p>
        </p:txBody>
      </p:sp>
      <p:sp>
        <p:nvSpPr>
          <p:cNvPr id="5" name="TextBox 4"/>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#3</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#4</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3733800"/>
            <a:ext cx="6858000" cy="1938992"/>
          </a:xfrm>
          <a:prstGeom prst="rect">
            <a:avLst/>
          </a:prstGeom>
          <a:solidFill>
            <a:srgbClr val="00B050"/>
          </a:solidFill>
          <a:ln>
            <a:solidFill>
              <a:schemeClr val="tx1">
                <a:lumMod val="95000"/>
              </a:schemeClr>
            </a:solidFill>
          </a:ln>
          <a:scene3d>
            <a:camera prst="orthographicFront"/>
            <a:lightRig rig="threePt" dir="t"/>
          </a:scene3d>
          <a:sp3d>
            <a:bevelT/>
          </a:sp3d>
        </p:spPr>
        <p:txBody>
          <a:bodyPr wrap="square" rtlCol="0">
            <a:spAutoFit/>
          </a:bodyPr>
          <a:lstStyle/>
          <a:p>
            <a:pPr algn="ctr"/>
            <a:r>
              <a:rPr lang="en-US" sz="2400" b="1" dirty="0" smtClean="0">
                <a:solidFill>
                  <a:schemeClr val="bg1">
                    <a:lumMod val="95000"/>
                  </a:schemeClr>
                </a:solidFill>
                <a:latin typeface="Arial Black" pitchFamily="34" charset="0"/>
              </a:rPr>
              <a:t>Correct</a:t>
            </a:r>
            <a:r>
              <a:rPr lang="en-US" sz="2400" b="1" dirty="0" smtClean="0">
                <a:solidFill>
                  <a:schemeClr val="bg1">
                    <a:lumMod val="95000"/>
                  </a:schemeClr>
                </a:solidFill>
                <a:latin typeface="Arial Black" pitchFamily="34" charset="0"/>
                <a:sym typeface="Wingdings" pitchFamily="2" charset="2"/>
              </a:rPr>
              <a:t>!!! </a:t>
            </a:r>
            <a:endParaRPr lang="en-US" sz="2400" b="1" dirty="0" smtClean="0">
              <a:solidFill>
                <a:schemeClr val="bg1">
                  <a:lumMod val="95000"/>
                </a:schemeClr>
              </a:solidFill>
              <a:latin typeface="Arial Black" pitchFamily="34" charset="0"/>
            </a:endParaRPr>
          </a:p>
          <a:p>
            <a:pPr algn="ctr"/>
            <a:r>
              <a:rPr lang="en-US" sz="2400" b="1" dirty="0" smtClean="0">
                <a:solidFill>
                  <a:schemeClr val="bg1">
                    <a:lumMod val="95000"/>
                  </a:schemeClr>
                </a:solidFill>
                <a:latin typeface="Arial Black" pitchFamily="34" charset="0"/>
              </a:rPr>
              <a:t>Even though the Martian atmosphere is not as thick as Earths’, this parachute works well , allowing the craft to slow down enough </a:t>
            </a:r>
            <a:endParaRPr lang="en-US" dirty="0">
              <a:latin typeface="Arial Black" pitchFamily="34" charset="0"/>
            </a:endParaRPr>
          </a:p>
        </p:txBody>
      </p:sp>
      <p:pic>
        <p:nvPicPr>
          <p:cNvPr id="4" name="Picture 3" descr="parachute.jpg"/>
          <p:cNvPicPr>
            <a:picLocks noChangeAspect="1"/>
          </p:cNvPicPr>
          <p:nvPr/>
        </p:nvPicPr>
        <p:blipFill>
          <a:blip r:embed="rId2" cstate="print"/>
          <a:stretch>
            <a:fillRect/>
          </a:stretch>
        </p:blipFill>
        <p:spPr>
          <a:xfrm>
            <a:off x="2362200" y="315310"/>
            <a:ext cx="4417391" cy="3048000"/>
          </a:xfrm>
          <a:prstGeom prst="rect">
            <a:avLst/>
          </a:prstGeom>
        </p:spPr>
      </p:pic>
      <p:sp>
        <p:nvSpPr>
          <p:cNvPr id="6" name="TextBox 5"/>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#3</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#4</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descr="C:\Users\jshidner\Desktop\RetroRocketsEdited.png"/>
          <p:cNvPicPr>
            <a:picLocks noChangeAspect="1" noChangeArrowheads="1"/>
          </p:cNvPicPr>
          <p:nvPr/>
        </p:nvPicPr>
        <p:blipFill>
          <a:blip r:embed="rId2" cstate="print"/>
          <a:srcRect t="4255"/>
          <a:stretch>
            <a:fillRect/>
          </a:stretch>
        </p:blipFill>
        <p:spPr bwMode="auto">
          <a:xfrm>
            <a:off x="3200400" y="152400"/>
            <a:ext cx="2895600" cy="2832652"/>
          </a:xfrm>
          <a:prstGeom prst="rect">
            <a:avLst/>
          </a:prstGeom>
          <a:noFill/>
        </p:spPr>
      </p:pic>
      <p:sp>
        <p:nvSpPr>
          <p:cNvPr id="5" name="TextBox 4"/>
          <p:cNvSpPr txBox="1"/>
          <p:nvPr/>
        </p:nvSpPr>
        <p:spPr>
          <a:xfrm>
            <a:off x="533400" y="2895600"/>
            <a:ext cx="7848600" cy="3139321"/>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en-US" sz="3600" b="1" dirty="0" smtClean="0">
                <a:solidFill>
                  <a:schemeClr val="bg1"/>
                </a:solidFill>
              </a:rPr>
              <a:t>Firing rockets towards the surface, opposite of the high speed motion, will not provide enough deceleration and the amount of  fuel is too heavy and expensive. NASA is working on this!!</a:t>
            </a:r>
          </a:p>
          <a:p>
            <a:pPr algn="ctr"/>
            <a:endParaRPr lang="en-US" dirty="0"/>
          </a:p>
        </p:txBody>
      </p:sp>
      <p:sp>
        <p:nvSpPr>
          <p:cNvPr id="6" name="TextBox 5"/>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#3</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#4</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52400"/>
            <a:ext cx="7086600" cy="2062103"/>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scene3d>
            <a:camera prst="orthographicFront"/>
            <a:lightRig rig="threePt" dir="t"/>
          </a:scene3d>
          <a:sp3d>
            <a:bevelT prst="angle"/>
          </a:sp3d>
        </p:spPr>
        <p:txBody>
          <a:bodyPr wrap="square" rtlCol="0">
            <a:spAutoFit/>
          </a:bodyPr>
          <a:lstStyle/>
          <a:p>
            <a:pPr algn="ctr"/>
            <a:r>
              <a:rPr lang="en-US" sz="3200" b="1" u="sng" dirty="0" smtClean="0">
                <a:solidFill>
                  <a:schemeClr val="bg1">
                    <a:lumMod val="95000"/>
                  </a:schemeClr>
                </a:solidFill>
                <a:effectLst>
                  <a:outerShdw blurRad="38100" dist="38100" dir="2700000" algn="tl">
                    <a:srgbClr val="000000">
                      <a:alpha val="43137"/>
                    </a:srgbClr>
                  </a:outerShdw>
                </a:effectLst>
                <a:latin typeface="AR CENA" pitchFamily="2" charset="0"/>
              </a:rPr>
              <a:t>Challenge #4: Preparing to land</a:t>
            </a:r>
            <a:r>
              <a:rPr lang="en-US" sz="3200" dirty="0" smtClean="0">
                <a:solidFill>
                  <a:schemeClr val="bg1">
                    <a:lumMod val="95000"/>
                  </a:schemeClr>
                </a:solidFill>
                <a:effectLst>
                  <a:outerShdw blurRad="38100" dist="38100" dir="2700000" algn="tl">
                    <a:srgbClr val="000000">
                      <a:alpha val="43137"/>
                    </a:srgbClr>
                  </a:outerShdw>
                </a:effectLst>
                <a:latin typeface="AR CENA" pitchFamily="2" charset="0"/>
              </a:rPr>
              <a:t>:  The engineers have estimated a range of landing spots…how does the module read the ground contours to know how far the capsule is above the surface?</a:t>
            </a:r>
            <a:endParaRPr lang="en-US" sz="3200" dirty="0">
              <a:solidFill>
                <a:schemeClr val="bg1">
                  <a:lumMod val="95000"/>
                </a:schemeClr>
              </a:solidFill>
              <a:effectLst>
                <a:outerShdw blurRad="38100" dist="38100" dir="2700000" algn="tl">
                  <a:srgbClr val="000000">
                    <a:alpha val="43137"/>
                  </a:srgbClr>
                </a:outerShdw>
              </a:effectLst>
              <a:latin typeface="AR CENA" pitchFamily="2" charset="0"/>
            </a:endParaRPr>
          </a:p>
        </p:txBody>
      </p:sp>
      <p:pic>
        <p:nvPicPr>
          <p:cNvPr id="3" name="Picture 2">
            <a:hlinkClick r:id="rId3" action="ppaction://hlinksldjump"/>
          </p:cNvPr>
          <p:cNvPicPr>
            <a:picLocks noChangeAspect="1" noChangeArrowheads="1"/>
          </p:cNvPicPr>
          <p:nvPr/>
        </p:nvPicPr>
        <p:blipFill>
          <a:blip r:embed="rId4" cstate="print"/>
          <a:srcRect/>
          <a:stretch>
            <a:fillRect/>
          </a:stretch>
        </p:blipFill>
        <p:spPr bwMode="auto">
          <a:xfrm>
            <a:off x="1219200" y="2438400"/>
            <a:ext cx="2590800" cy="2590800"/>
          </a:xfrm>
          <a:prstGeom prst="rect">
            <a:avLst/>
          </a:prstGeom>
          <a:noFill/>
          <a:ln w="9525">
            <a:noFill/>
            <a:miter lim="800000"/>
            <a:headEnd/>
            <a:tailEnd/>
          </a:ln>
          <a:effectLst/>
        </p:spPr>
      </p:pic>
      <p:sp>
        <p:nvSpPr>
          <p:cNvPr id="8" name="TextBox 7">
            <a:hlinkClick r:id="rId3" action="ppaction://hlinksldjump"/>
          </p:cNvPr>
          <p:cNvSpPr txBox="1"/>
          <p:nvPr/>
        </p:nvSpPr>
        <p:spPr>
          <a:xfrm>
            <a:off x="1219200" y="5029200"/>
            <a:ext cx="2590800" cy="646331"/>
          </a:xfrm>
          <a:prstGeom prst="rect">
            <a:avLst/>
          </a:prstGeom>
          <a:solidFill>
            <a:schemeClr val="bg1">
              <a:lumMod val="75000"/>
            </a:schemeClr>
          </a:solidFill>
          <a:scene3d>
            <a:camera prst="orthographicFront"/>
            <a:lightRig rig="threePt" dir="t"/>
          </a:scene3d>
          <a:sp3d>
            <a:bevelT prst="angle"/>
          </a:sp3d>
        </p:spPr>
        <p:txBody>
          <a:bodyPr wrap="square" rtlCol="0">
            <a:spAutoFit/>
          </a:bodyPr>
          <a:lstStyle/>
          <a:p>
            <a:pPr algn="ctr"/>
            <a:r>
              <a:rPr lang="en-US" dirty="0" smtClean="0">
                <a:latin typeface="Arial Black" pitchFamily="34" charset="0"/>
              </a:rPr>
              <a:t>Use radar, similar to how a bat flies.  </a:t>
            </a:r>
            <a:endParaRPr lang="en-US" dirty="0">
              <a:latin typeface="Arial Black" pitchFamily="34" charset="0"/>
            </a:endParaRPr>
          </a:p>
        </p:txBody>
      </p:sp>
      <p:pic>
        <p:nvPicPr>
          <p:cNvPr id="9" name="Picture 8" descr="camera.jpg">
            <a:hlinkClick r:id="rId5" action="ppaction://hlinksldjump"/>
          </p:cNvPr>
          <p:cNvPicPr>
            <a:picLocks noChangeAspect="1"/>
          </p:cNvPicPr>
          <p:nvPr/>
        </p:nvPicPr>
        <p:blipFill>
          <a:blip r:embed="rId6" cstate="print"/>
          <a:stretch>
            <a:fillRect/>
          </a:stretch>
        </p:blipFill>
        <p:spPr>
          <a:xfrm>
            <a:off x="5410200" y="2438400"/>
            <a:ext cx="2781300" cy="2276031"/>
          </a:xfrm>
          <a:prstGeom prst="rect">
            <a:avLst/>
          </a:prstGeom>
        </p:spPr>
      </p:pic>
      <p:sp>
        <p:nvSpPr>
          <p:cNvPr id="10" name="TextBox 9">
            <a:hlinkClick r:id="rId5" action="ppaction://hlinksldjump"/>
          </p:cNvPr>
          <p:cNvSpPr txBox="1"/>
          <p:nvPr/>
        </p:nvSpPr>
        <p:spPr>
          <a:xfrm>
            <a:off x="5562600" y="4953000"/>
            <a:ext cx="2590800" cy="646331"/>
          </a:xfrm>
          <a:prstGeom prst="rect">
            <a:avLst/>
          </a:prstGeom>
          <a:solidFill>
            <a:schemeClr val="bg1">
              <a:lumMod val="75000"/>
            </a:schemeClr>
          </a:solidFill>
          <a:scene3d>
            <a:camera prst="orthographicFront"/>
            <a:lightRig rig="threePt" dir="t"/>
          </a:scene3d>
          <a:sp3d>
            <a:bevelT prst="angle"/>
          </a:sp3d>
        </p:spPr>
        <p:txBody>
          <a:bodyPr wrap="square" rtlCol="0">
            <a:spAutoFit/>
          </a:bodyPr>
          <a:lstStyle/>
          <a:p>
            <a:pPr algn="ctr"/>
            <a:r>
              <a:rPr lang="en-US" dirty="0" smtClean="0">
                <a:latin typeface="Arial Black" pitchFamily="34" charset="0"/>
              </a:rPr>
              <a:t>Use a regular camera.</a:t>
            </a:r>
            <a:endParaRPr lang="en-US" dirty="0">
              <a:latin typeface="Arial Black"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43000" y="3962400"/>
            <a:ext cx="6858000" cy="1938992"/>
          </a:xfrm>
          <a:prstGeom prst="rect">
            <a:avLst/>
          </a:prstGeom>
          <a:solidFill>
            <a:srgbClr val="00B050"/>
          </a:solidFill>
          <a:ln>
            <a:solidFill>
              <a:schemeClr val="tx1">
                <a:lumMod val="95000"/>
              </a:schemeClr>
            </a:solidFill>
          </a:ln>
          <a:scene3d>
            <a:camera prst="orthographicFront"/>
            <a:lightRig rig="threePt" dir="t"/>
          </a:scene3d>
          <a:sp3d>
            <a:bevelT/>
          </a:sp3d>
        </p:spPr>
        <p:txBody>
          <a:bodyPr wrap="square" rtlCol="0">
            <a:spAutoFit/>
          </a:bodyPr>
          <a:lstStyle/>
          <a:p>
            <a:pPr algn="ctr"/>
            <a:r>
              <a:rPr lang="en-US" sz="2400" b="1" dirty="0" smtClean="0">
                <a:solidFill>
                  <a:schemeClr val="bg1">
                    <a:lumMod val="95000"/>
                  </a:schemeClr>
                </a:solidFill>
                <a:latin typeface="Arial Black" pitchFamily="34" charset="0"/>
              </a:rPr>
              <a:t>Correct</a:t>
            </a:r>
            <a:r>
              <a:rPr lang="en-US" sz="2400" b="1" dirty="0" smtClean="0">
                <a:solidFill>
                  <a:schemeClr val="bg1">
                    <a:lumMod val="95000"/>
                  </a:schemeClr>
                </a:solidFill>
                <a:latin typeface="Arial Black" pitchFamily="34" charset="0"/>
                <a:sym typeface="Wingdings" pitchFamily="2" charset="2"/>
              </a:rPr>
              <a:t>!!! </a:t>
            </a:r>
            <a:endParaRPr lang="en-US" sz="2400" b="1" dirty="0" smtClean="0">
              <a:solidFill>
                <a:schemeClr val="bg1">
                  <a:lumMod val="95000"/>
                </a:schemeClr>
              </a:solidFill>
              <a:latin typeface="Arial Black" pitchFamily="34" charset="0"/>
            </a:endParaRPr>
          </a:p>
          <a:p>
            <a:pPr algn="ctr"/>
            <a:r>
              <a:rPr lang="en-US" sz="2400" dirty="0" smtClean="0">
                <a:solidFill>
                  <a:schemeClr val="bg1">
                    <a:lumMod val="95000"/>
                  </a:schemeClr>
                </a:solidFill>
                <a:latin typeface="Arial Black" pitchFamily="34" charset="0"/>
                <a:sym typeface="Wingdings" pitchFamily="2" charset="2"/>
              </a:rPr>
              <a:t>With radar we can detect the distance to the ground just as bats do.  Radar gives instantaneous feedback for decision making.</a:t>
            </a:r>
            <a:endParaRPr lang="en-US" sz="2400" dirty="0">
              <a:solidFill>
                <a:schemeClr val="bg1">
                  <a:lumMod val="95000"/>
                </a:schemeClr>
              </a:solidFill>
              <a:latin typeface="Arial Black" pitchFamily="34" charset="0"/>
            </a:endParaRPr>
          </a:p>
        </p:txBody>
      </p:sp>
      <p:sp>
        <p:nvSpPr>
          <p:cNvPr id="4" name="TextBox 3"/>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2" action="ppaction://hlinksldjump"/>
              </a:rPr>
              <a:t>Back to Challenge #4</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3"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Go to Challenge #5</a:t>
            </a:r>
            <a:endParaRPr lang="en-US" sz="1600" dirty="0">
              <a:solidFill>
                <a:schemeClr val="accent6">
                  <a:lumMod val="40000"/>
                  <a:lumOff val="60000"/>
                </a:schemeClr>
              </a:solidFill>
              <a:latin typeface="Arial Black" pitchFamily="34" charset="0"/>
            </a:endParaRPr>
          </a:p>
        </p:txBody>
      </p:sp>
      <p:pic>
        <p:nvPicPr>
          <p:cNvPr id="5" name="Picture 4" descr="capsule radar pic.PNG"/>
          <p:cNvPicPr>
            <a:picLocks noChangeAspect="1"/>
          </p:cNvPicPr>
          <p:nvPr/>
        </p:nvPicPr>
        <p:blipFill>
          <a:blip r:embed="rId5" cstate="print"/>
          <a:stretch>
            <a:fillRect/>
          </a:stretch>
        </p:blipFill>
        <p:spPr>
          <a:xfrm>
            <a:off x="2819400" y="152400"/>
            <a:ext cx="3400900" cy="3467584"/>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048000" y="788751"/>
            <a:ext cx="3627120" cy="2411649"/>
          </a:xfrm>
          <a:prstGeom prst="rect">
            <a:avLst/>
          </a:prstGeom>
          <a:noFill/>
          <a:ln w="9525">
            <a:noFill/>
            <a:miter lim="800000"/>
            <a:headEnd/>
            <a:tailEnd/>
          </a:ln>
          <a:effectLst/>
        </p:spPr>
      </p:pic>
      <p:sp>
        <p:nvSpPr>
          <p:cNvPr id="3" name="TextBox 2"/>
          <p:cNvSpPr txBox="1"/>
          <p:nvPr/>
        </p:nvSpPr>
        <p:spPr>
          <a:xfrm>
            <a:off x="1828800" y="3581400"/>
            <a:ext cx="5867400" cy="1938992"/>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en-US" sz="2400" dirty="0" smtClean="0">
                <a:solidFill>
                  <a:schemeClr val="bg1">
                    <a:lumMod val="95000"/>
                  </a:schemeClr>
                </a:solidFill>
                <a:latin typeface="Arial Black" pitchFamily="34" charset="0"/>
              </a:rPr>
              <a:t>The images from a camera would take </a:t>
            </a:r>
            <a:r>
              <a:rPr lang="en-US" sz="2400" i="1" dirty="0" smtClean="0">
                <a:solidFill>
                  <a:schemeClr val="bg1">
                    <a:lumMod val="95000"/>
                  </a:schemeClr>
                </a:solidFill>
                <a:effectLst>
                  <a:outerShdw blurRad="38100" dist="38100" dir="2700000" algn="tl">
                    <a:srgbClr val="000000">
                      <a:alpha val="43137"/>
                    </a:srgbClr>
                  </a:outerShdw>
                </a:effectLst>
                <a:latin typeface="Arial Black" pitchFamily="34" charset="0"/>
              </a:rPr>
              <a:t>too long </a:t>
            </a:r>
            <a:r>
              <a:rPr lang="en-US" sz="2400" dirty="0" smtClean="0">
                <a:solidFill>
                  <a:schemeClr val="bg1">
                    <a:lumMod val="95000"/>
                  </a:schemeClr>
                </a:solidFill>
                <a:latin typeface="Arial Black" pitchFamily="34" charset="0"/>
              </a:rPr>
              <a:t>to process the information and make decisions; . (This is the actual cameral used on an earlier trip to Mars)</a:t>
            </a:r>
            <a:endParaRPr lang="en-US" sz="2400" dirty="0">
              <a:solidFill>
                <a:schemeClr val="bg1">
                  <a:lumMod val="95000"/>
                </a:schemeClr>
              </a:solidFill>
              <a:latin typeface="Arial Black" pitchFamily="34" charset="0"/>
            </a:endParaRPr>
          </a:p>
        </p:txBody>
      </p:sp>
      <p:sp>
        <p:nvSpPr>
          <p:cNvPr id="4" name="TextBox 3"/>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#4</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#5</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5" name="TextBox 4"/>
          <p:cNvSpPr txBox="1"/>
          <p:nvPr/>
        </p:nvSpPr>
        <p:spPr>
          <a:xfrm>
            <a:off x="1524000" y="381000"/>
            <a:ext cx="5943600" cy="156966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lumMod val="95000"/>
                  </a:schemeClr>
                </a:solidFill>
                <a:effectLst>
                  <a:outerShdw blurRad="38100" dist="38100" dir="2700000" algn="tl">
                    <a:srgbClr val="000000">
                      <a:alpha val="43137"/>
                    </a:srgbClr>
                  </a:outerShdw>
                </a:effectLst>
                <a:latin typeface="Arial Black" pitchFamily="34" charset="0"/>
              </a:rPr>
              <a:t>Challenge #5: How will you get the rover from the capsule to the surface?  Which method would you choose?</a:t>
            </a:r>
            <a:endParaRPr lang="en-US" sz="2400" dirty="0">
              <a:solidFill>
                <a:schemeClr val="bg1">
                  <a:lumMod val="95000"/>
                </a:schemeClr>
              </a:solidFill>
              <a:effectLst>
                <a:outerShdw blurRad="38100" dist="38100" dir="2700000" algn="tl">
                  <a:srgbClr val="000000">
                    <a:alpha val="43137"/>
                  </a:srgbClr>
                </a:outerShdw>
              </a:effectLst>
              <a:latin typeface="Arial Black" pitchFamily="34" charset="0"/>
            </a:endParaRPr>
          </a:p>
        </p:txBody>
      </p:sp>
      <p:pic>
        <p:nvPicPr>
          <p:cNvPr id="7" name="Picture 6" descr="sky crane.jpg">
            <a:hlinkClick r:id="rId3" action="ppaction://hlinksldjump"/>
          </p:cNvPr>
          <p:cNvPicPr>
            <a:picLocks noChangeAspect="1"/>
          </p:cNvPicPr>
          <p:nvPr/>
        </p:nvPicPr>
        <p:blipFill>
          <a:blip r:embed="rId4" cstate="print"/>
          <a:stretch>
            <a:fillRect/>
          </a:stretch>
        </p:blipFill>
        <p:spPr>
          <a:xfrm>
            <a:off x="5486400" y="1828800"/>
            <a:ext cx="2552700" cy="3305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mars lander bounce.jpg">
            <a:hlinkClick r:id="rId5" action="ppaction://hlinksldjump"/>
          </p:cNvPr>
          <p:cNvPicPr>
            <a:picLocks noChangeAspect="1"/>
          </p:cNvPicPr>
          <p:nvPr/>
        </p:nvPicPr>
        <p:blipFill>
          <a:blip r:embed="rId6" cstate="print"/>
          <a:stretch>
            <a:fillRect/>
          </a:stretch>
        </p:blipFill>
        <p:spPr>
          <a:xfrm>
            <a:off x="914400" y="2057400"/>
            <a:ext cx="3616926" cy="2819400"/>
          </a:xfrm>
          <a:prstGeom prst="rect">
            <a:avLst/>
          </a:prstGeom>
        </p:spPr>
      </p:pic>
      <p:sp>
        <p:nvSpPr>
          <p:cNvPr id="9" name="TextBox 8">
            <a:hlinkClick r:id="rId5" action="ppaction://hlinksldjump"/>
          </p:cNvPr>
          <p:cNvSpPr txBox="1"/>
          <p:nvPr/>
        </p:nvSpPr>
        <p:spPr>
          <a:xfrm>
            <a:off x="838200" y="5029200"/>
            <a:ext cx="3505200" cy="1477328"/>
          </a:xfrm>
          <a:prstGeom prst="rect">
            <a:avLst/>
          </a:prstGeom>
          <a:solidFill>
            <a:schemeClr val="bg1">
              <a:lumMod val="75000"/>
            </a:schemeClr>
          </a:solidFill>
          <a:scene3d>
            <a:camera prst="orthographicFront"/>
            <a:lightRig rig="threePt" dir="t"/>
          </a:scene3d>
          <a:sp3d>
            <a:bevelT prst="angle"/>
          </a:sp3d>
        </p:spPr>
        <p:txBody>
          <a:bodyPr wrap="square" rtlCol="0">
            <a:spAutoFit/>
          </a:bodyPr>
          <a:lstStyle/>
          <a:p>
            <a:pPr algn="ctr"/>
            <a:r>
              <a:rPr lang="en-US" dirty="0" smtClean="0">
                <a:latin typeface="Arial Black" pitchFamily="34" charset="0"/>
              </a:rPr>
              <a:t>Release the rover from the capsule in a  protective casing of airbags and let it bounce until it stops.</a:t>
            </a:r>
            <a:endParaRPr lang="en-US" dirty="0">
              <a:latin typeface="Arial Black" pitchFamily="34" charset="0"/>
            </a:endParaRPr>
          </a:p>
        </p:txBody>
      </p:sp>
      <p:sp>
        <p:nvSpPr>
          <p:cNvPr id="10" name="TextBox 9">
            <a:hlinkClick r:id="rId3" action="ppaction://hlinksldjump"/>
          </p:cNvPr>
          <p:cNvSpPr txBox="1"/>
          <p:nvPr/>
        </p:nvSpPr>
        <p:spPr>
          <a:xfrm>
            <a:off x="4953000" y="5257800"/>
            <a:ext cx="3505200" cy="1200329"/>
          </a:xfrm>
          <a:prstGeom prst="rect">
            <a:avLst/>
          </a:prstGeom>
          <a:solidFill>
            <a:schemeClr val="bg1">
              <a:lumMod val="75000"/>
            </a:schemeClr>
          </a:solidFill>
          <a:scene3d>
            <a:camera prst="orthographicFront"/>
            <a:lightRig rig="threePt" dir="t"/>
          </a:scene3d>
          <a:sp3d>
            <a:bevelT prst="angle"/>
          </a:sp3d>
        </p:spPr>
        <p:txBody>
          <a:bodyPr wrap="square" rtlCol="0">
            <a:spAutoFit/>
          </a:bodyPr>
          <a:lstStyle/>
          <a:p>
            <a:pPr algn="ctr"/>
            <a:r>
              <a:rPr lang="en-US" dirty="0" smtClean="0">
                <a:latin typeface="Arial Black" pitchFamily="34" charset="0"/>
              </a:rPr>
              <a:t>Have the capsule slowly lower the rover to the ground using a “sky crane”.</a:t>
            </a:r>
            <a:endParaRPr lang="en-US" dirty="0">
              <a:latin typeface="Arial Black" pitchFamily="34"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895600" y="1600200"/>
            <a:ext cx="5715000" cy="2677656"/>
          </a:xfrm>
          <a:prstGeom prst="rect">
            <a:avLst/>
          </a:prstGeom>
          <a:solidFill>
            <a:srgbClr val="00B050"/>
          </a:solidFill>
          <a:ln>
            <a:solidFill>
              <a:schemeClr val="tx1">
                <a:lumMod val="95000"/>
              </a:schemeClr>
            </a:solidFill>
          </a:ln>
          <a:scene3d>
            <a:camera prst="orthographicFront"/>
            <a:lightRig rig="threePt" dir="t"/>
          </a:scene3d>
          <a:sp3d>
            <a:bevelT/>
          </a:sp3d>
        </p:spPr>
        <p:txBody>
          <a:bodyPr wrap="square" rtlCol="0">
            <a:spAutoFit/>
          </a:bodyPr>
          <a:lstStyle/>
          <a:p>
            <a:pPr algn="ctr"/>
            <a:r>
              <a:rPr lang="en-US" sz="2400" b="1" dirty="0" smtClean="0">
                <a:solidFill>
                  <a:schemeClr val="bg1">
                    <a:lumMod val="95000"/>
                  </a:schemeClr>
                </a:solidFill>
                <a:latin typeface="Arial Black" pitchFamily="34" charset="0"/>
              </a:rPr>
              <a:t>Correct</a:t>
            </a:r>
            <a:r>
              <a:rPr lang="en-US" sz="2400" b="1" dirty="0" smtClean="0">
                <a:solidFill>
                  <a:schemeClr val="bg1">
                    <a:lumMod val="95000"/>
                  </a:schemeClr>
                </a:solidFill>
                <a:latin typeface="Arial Black" pitchFamily="34" charset="0"/>
                <a:sym typeface="Wingdings" pitchFamily="2" charset="2"/>
              </a:rPr>
              <a:t>!!! </a:t>
            </a:r>
          </a:p>
          <a:p>
            <a:pPr algn="ctr"/>
            <a:r>
              <a:rPr lang="en-US" sz="2400" b="1" dirty="0" smtClean="0">
                <a:solidFill>
                  <a:schemeClr val="bg1">
                    <a:lumMod val="95000"/>
                  </a:schemeClr>
                </a:solidFill>
                <a:latin typeface="Arial Black" pitchFamily="34" charset="0"/>
                <a:sym typeface="Wingdings" pitchFamily="2" charset="2"/>
              </a:rPr>
              <a:t>The capsule has slowed down enough and has just enough fuel to hover over the ground to lower the rover with wheels out ready to roll!  The capsule then cuts the cables and shoots away.</a:t>
            </a:r>
            <a:endParaRPr lang="en-US" sz="2400" b="1" dirty="0" smtClean="0">
              <a:solidFill>
                <a:schemeClr val="bg1">
                  <a:lumMod val="95000"/>
                </a:schemeClr>
              </a:solidFill>
              <a:latin typeface="Arial Black" pitchFamily="34" charset="0"/>
            </a:endParaRPr>
          </a:p>
        </p:txBody>
      </p:sp>
      <p:pic>
        <p:nvPicPr>
          <p:cNvPr id="6" name="Picture 5" descr="rover lowered by sky crane.PNG"/>
          <p:cNvPicPr>
            <a:picLocks noChangeAspect="1"/>
          </p:cNvPicPr>
          <p:nvPr/>
        </p:nvPicPr>
        <p:blipFill>
          <a:blip r:embed="rId2" cstate="print"/>
          <a:stretch>
            <a:fillRect/>
          </a:stretch>
        </p:blipFill>
        <p:spPr>
          <a:xfrm>
            <a:off x="228600" y="609600"/>
            <a:ext cx="2305138" cy="4662664"/>
          </a:xfrm>
          <a:prstGeom prst="rect">
            <a:avLst/>
          </a:prstGeom>
        </p:spPr>
      </p:pic>
      <p:sp>
        <p:nvSpPr>
          <p:cNvPr id="8" name="TextBox 7">
            <a:hlinkClick r:id="rId3"/>
          </p:cNvPr>
          <p:cNvSpPr txBox="1"/>
          <p:nvPr/>
        </p:nvSpPr>
        <p:spPr>
          <a:xfrm>
            <a:off x="2895600" y="4724400"/>
            <a:ext cx="5715000" cy="369332"/>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scene3d>
            <a:camera prst="orthographicFront"/>
            <a:lightRig rig="threePt" dir="t"/>
          </a:scene3d>
          <a:sp3d>
            <a:bevelT prst="angle"/>
          </a:sp3d>
        </p:spPr>
        <p:txBody>
          <a:bodyPr wrap="square" rtlCol="0">
            <a:spAutoFit/>
          </a:bodyPr>
          <a:lstStyle/>
          <a:p>
            <a:r>
              <a:rPr lang="en-US" dirty="0" smtClean="0">
                <a:solidFill>
                  <a:schemeClr val="bg1">
                    <a:lumMod val="95000"/>
                  </a:schemeClr>
                </a:solidFill>
                <a:latin typeface="Arial Black" pitchFamily="34" charset="0"/>
              </a:rPr>
              <a:t>Click here to watch a drop test of the rover!</a:t>
            </a:r>
            <a:endParaRPr lang="en-US" dirty="0">
              <a:solidFill>
                <a:schemeClr val="bg1">
                  <a:lumMod val="95000"/>
                </a:schemeClr>
              </a:solidFill>
              <a:latin typeface="Arial Black" pitchFamily="34" charset="0"/>
            </a:endParaRPr>
          </a:p>
        </p:txBody>
      </p:sp>
      <p:sp>
        <p:nvSpPr>
          <p:cNvPr id="9" name="TextBox 8"/>
          <p:cNvSpPr txBox="1"/>
          <p:nvPr/>
        </p:nvSpPr>
        <p:spPr>
          <a:xfrm>
            <a:off x="2133600" y="6172200"/>
            <a:ext cx="516172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4" action="ppaction://hlinksldjump"/>
              </a:rPr>
              <a:t>Back to Challenge #5</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Home</a:t>
            </a:r>
            <a:r>
              <a:rPr lang="en-US" sz="1600" dirty="0" smtClean="0">
                <a:solidFill>
                  <a:schemeClr val="accent6">
                    <a:lumMod val="40000"/>
                    <a:lumOff val="60000"/>
                  </a:schemeClr>
                </a:solidFill>
                <a:latin typeface="Arial Black" pitchFamily="34" charset="0"/>
              </a:rPr>
              <a:t>              </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2004" y="3352800"/>
            <a:ext cx="7467600" cy="2092881"/>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en-US" sz="2800" b="1" dirty="0" smtClean="0">
                <a:solidFill>
                  <a:schemeClr val="bg1"/>
                </a:solidFill>
              </a:rPr>
              <a:t>The other rovers that have landed on mars used this method.  It is less predictable and not as safe for the larger rover Curiosity that will be taking off in November 2011.  The air bags will rip!</a:t>
            </a:r>
          </a:p>
          <a:p>
            <a:pPr algn="ctr"/>
            <a:endParaRPr lang="en-US" dirty="0"/>
          </a:p>
        </p:txBody>
      </p:sp>
      <p:pic>
        <p:nvPicPr>
          <p:cNvPr id="3" name="Picture 2" descr="mars lander bounce.jpg"/>
          <p:cNvPicPr>
            <a:picLocks noChangeAspect="1"/>
          </p:cNvPicPr>
          <p:nvPr/>
        </p:nvPicPr>
        <p:blipFill>
          <a:blip r:embed="rId2" cstate="print"/>
          <a:stretch>
            <a:fillRect/>
          </a:stretch>
        </p:blipFill>
        <p:spPr>
          <a:xfrm>
            <a:off x="2710068" y="381000"/>
            <a:ext cx="3616926" cy="2819400"/>
          </a:xfrm>
          <a:prstGeom prst="rect">
            <a:avLst/>
          </a:prstGeom>
        </p:spPr>
      </p:pic>
      <p:sp>
        <p:nvSpPr>
          <p:cNvPr id="5" name="TextBox 4"/>
          <p:cNvSpPr txBox="1"/>
          <p:nvPr/>
        </p:nvSpPr>
        <p:spPr>
          <a:xfrm>
            <a:off x="2133600" y="6172200"/>
            <a:ext cx="516172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#5</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0" y="2667000"/>
            <a:ext cx="9144000" cy="124649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dirty="0" smtClean="0">
                <a:solidFill>
                  <a:schemeClr val="bg1"/>
                </a:solidFill>
                <a:latin typeface="AR CENA" pitchFamily="2" charset="0"/>
              </a:rPr>
              <a:t>What does it take to LAND on Mars?</a:t>
            </a:r>
          </a:p>
          <a:p>
            <a:pPr algn="ctr"/>
            <a:r>
              <a:rPr lang="en-US" sz="2700" dirty="0" smtClean="0">
                <a:solidFill>
                  <a:schemeClr val="bg1"/>
                </a:solidFill>
                <a:latin typeface="AR CENA" pitchFamily="2" charset="0"/>
              </a:rPr>
              <a:t>Mouse over to see how the NASA engineers over came these challenges!</a:t>
            </a:r>
            <a:endParaRPr lang="en-US" sz="2700" dirty="0">
              <a:solidFill>
                <a:schemeClr val="bg1"/>
              </a:solidFill>
              <a:latin typeface="AR CENA" pitchFamily="2" charset="0"/>
            </a:endParaRPr>
          </a:p>
        </p:txBody>
      </p:sp>
      <p:sp>
        <p:nvSpPr>
          <p:cNvPr id="5" name="TextBox 4">
            <a:hlinkClick r:id="" action="ppaction://hlinkshowjump?jump=nextslide"/>
          </p:cNvPr>
          <p:cNvSpPr txBox="1"/>
          <p:nvPr/>
        </p:nvSpPr>
        <p:spPr>
          <a:xfrm>
            <a:off x="381000" y="609600"/>
            <a:ext cx="2514600" cy="1477328"/>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accent5">
                    <a:lumMod val="20000"/>
                    <a:lumOff val="80000"/>
                  </a:schemeClr>
                </a:solidFill>
                <a:latin typeface="Arial Black" pitchFamily="34" charset="0"/>
              </a:rPr>
              <a:t>Challenge #1</a:t>
            </a:r>
          </a:p>
          <a:p>
            <a:pPr algn="ctr"/>
            <a:r>
              <a:rPr lang="en-US" sz="2400" b="1" dirty="0" smtClean="0">
                <a:latin typeface="Castellar" pitchFamily="18" charset="0"/>
              </a:rPr>
              <a:t>Entering the atmosphere</a:t>
            </a:r>
            <a:endParaRPr lang="en-US" sz="2400" b="1" dirty="0">
              <a:latin typeface="Castellar" pitchFamily="18" charset="0"/>
            </a:endParaRPr>
          </a:p>
        </p:txBody>
      </p:sp>
      <p:sp>
        <p:nvSpPr>
          <p:cNvPr id="9" name="TextBox 8">
            <a:hlinkClick r:id="rId3" action="ppaction://hlinksldjump"/>
          </p:cNvPr>
          <p:cNvSpPr txBox="1"/>
          <p:nvPr/>
        </p:nvSpPr>
        <p:spPr>
          <a:xfrm>
            <a:off x="3657600" y="228600"/>
            <a:ext cx="2438400" cy="123110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accent5">
                    <a:lumMod val="20000"/>
                    <a:lumOff val="80000"/>
                  </a:schemeClr>
                </a:solidFill>
                <a:latin typeface="Arial Black" pitchFamily="34" charset="0"/>
              </a:rPr>
              <a:t>Challenge#2</a:t>
            </a:r>
            <a:r>
              <a:rPr lang="en-US" b="1" dirty="0" smtClean="0">
                <a:solidFill>
                  <a:schemeClr val="tx2">
                    <a:lumMod val="50000"/>
                  </a:schemeClr>
                </a:solidFill>
                <a:latin typeface="Arial Black" pitchFamily="34" charset="0"/>
              </a:rPr>
              <a:t> </a:t>
            </a:r>
            <a:r>
              <a:rPr lang="en-US" sz="2800" b="1" dirty="0" smtClean="0">
                <a:latin typeface="Castellar" pitchFamily="18" charset="0"/>
              </a:rPr>
              <a:t>Entry guidance</a:t>
            </a:r>
            <a:endParaRPr lang="en-US" sz="2800" b="1" dirty="0">
              <a:latin typeface="Castellar" pitchFamily="18" charset="0"/>
            </a:endParaRPr>
          </a:p>
        </p:txBody>
      </p:sp>
      <p:sp>
        <p:nvSpPr>
          <p:cNvPr id="10" name="TextBox 9">
            <a:hlinkClick r:id="rId4" action="ppaction://hlinksldjump"/>
          </p:cNvPr>
          <p:cNvSpPr txBox="1"/>
          <p:nvPr/>
        </p:nvSpPr>
        <p:spPr>
          <a:xfrm>
            <a:off x="6781800" y="304800"/>
            <a:ext cx="2133600" cy="209288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accent1">
                    <a:lumMod val="20000"/>
                    <a:lumOff val="80000"/>
                  </a:schemeClr>
                </a:solidFill>
                <a:latin typeface="Arial Black" pitchFamily="34" charset="0"/>
              </a:rPr>
              <a:t>Challenge#3</a:t>
            </a:r>
            <a:r>
              <a:rPr lang="en-US" b="1" dirty="0" smtClean="0">
                <a:solidFill>
                  <a:schemeClr val="bg1"/>
                </a:solidFill>
                <a:latin typeface="Arial Black" pitchFamily="34" charset="0"/>
              </a:rPr>
              <a:t> </a:t>
            </a:r>
            <a:r>
              <a:rPr lang="en-US" sz="2800" b="1" dirty="0" smtClean="0">
                <a:solidFill>
                  <a:schemeClr val="bg1"/>
                </a:solidFill>
                <a:latin typeface="Castellar" pitchFamily="18" charset="0"/>
              </a:rPr>
              <a:t>slowing down enough to land</a:t>
            </a:r>
            <a:endParaRPr lang="en-US" sz="2800" b="1" dirty="0">
              <a:solidFill>
                <a:schemeClr val="bg1"/>
              </a:solidFill>
              <a:latin typeface="Castellar" pitchFamily="18" charset="0"/>
            </a:endParaRPr>
          </a:p>
        </p:txBody>
      </p:sp>
      <p:sp>
        <p:nvSpPr>
          <p:cNvPr id="11" name="TextBox 10">
            <a:hlinkClick r:id="rId5" action="ppaction://hlinksldjump"/>
          </p:cNvPr>
          <p:cNvSpPr txBox="1"/>
          <p:nvPr/>
        </p:nvSpPr>
        <p:spPr>
          <a:xfrm>
            <a:off x="990600" y="4191000"/>
            <a:ext cx="2590800" cy="123110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accent1">
                    <a:lumMod val="20000"/>
                    <a:lumOff val="80000"/>
                  </a:schemeClr>
                </a:solidFill>
                <a:latin typeface="Arial Black" pitchFamily="34" charset="0"/>
              </a:rPr>
              <a:t>Challenge#4</a:t>
            </a:r>
            <a:endParaRPr lang="en-US" b="1" dirty="0" smtClean="0">
              <a:solidFill>
                <a:schemeClr val="accent1">
                  <a:lumMod val="20000"/>
                  <a:lumOff val="80000"/>
                </a:schemeClr>
              </a:solidFill>
              <a:latin typeface="Castellar" pitchFamily="18" charset="0"/>
            </a:endParaRPr>
          </a:p>
          <a:p>
            <a:pPr algn="ctr"/>
            <a:r>
              <a:rPr lang="en-US" sz="2800" b="1" dirty="0" smtClean="0">
                <a:latin typeface="Castellar" pitchFamily="18" charset="0"/>
              </a:rPr>
              <a:t>Preparing to Land</a:t>
            </a:r>
            <a:endParaRPr lang="en-US" sz="2800" b="1" dirty="0">
              <a:latin typeface="Castellar" pitchFamily="18" charset="0"/>
            </a:endParaRPr>
          </a:p>
        </p:txBody>
      </p:sp>
      <p:sp>
        <p:nvSpPr>
          <p:cNvPr id="12" name="TextBox 11">
            <a:hlinkClick r:id="rId6" action="ppaction://hlinksldjump"/>
          </p:cNvPr>
          <p:cNvSpPr txBox="1"/>
          <p:nvPr/>
        </p:nvSpPr>
        <p:spPr>
          <a:xfrm>
            <a:off x="5715000" y="4343400"/>
            <a:ext cx="2133600" cy="80021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accent1">
                    <a:lumMod val="20000"/>
                    <a:lumOff val="80000"/>
                  </a:schemeClr>
                </a:solidFill>
                <a:latin typeface="Arial Black" pitchFamily="34" charset="0"/>
              </a:rPr>
              <a:t>Challenge</a:t>
            </a:r>
            <a:r>
              <a:rPr lang="en-US" b="1" dirty="0" smtClean="0">
                <a:solidFill>
                  <a:schemeClr val="accent1">
                    <a:lumMod val="20000"/>
                    <a:lumOff val="80000"/>
                  </a:schemeClr>
                </a:solidFill>
                <a:latin typeface="Castellar" pitchFamily="18" charset="0"/>
              </a:rPr>
              <a:t> #5</a:t>
            </a:r>
          </a:p>
          <a:p>
            <a:pPr algn="ctr"/>
            <a:r>
              <a:rPr lang="en-US" sz="2800" b="1" dirty="0" smtClean="0">
                <a:latin typeface="Castellar" pitchFamily="18" charset="0"/>
              </a:rPr>
              <a:t>Landing</a:t>
            </a:r>
            <a:endParaRPr lang="en-US" sz="2800" b="1" dirty="0">
              <a:latin typeface="Castellar" pitchFamily="18" charset="0"/>
            </a:endParaRPr>
          </a:p>
        </p:txBody>
      </p:sp>
      <p:sp>
        <p:nvSpPr>
          <p:cNvPr id="15" name="TextBox 14">
            <a:hlinkClick r:id="rId7" action="ppaction://hlinksldjump"/>
          </p:cNvPr>
          <p:cNvSpPr txBox="1"/>
          <p:nvPr/>
        </p:nvSpPr>
        <p:spPr>
          <a:xfrm>
            <a:off x="1676400" y="5791200"/>
            <a:ext cx="6019800" cy="92333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prst="angle"/>
          </a:sp3d>
        </p:spPr>
        <p:txBody>
          <a:bodyPr wrap="square" rtlCol="0">
            <a:spAutoFit/>
          </a:bodyPr>
          <a:lstStyle/>
          <a:p>
            <a:pPr algn="ctr"/>
            <a:r>
              <a:rPr lang="en-US" b="1" dirty="0" smtClean="0">
                <a:solidFill>
                  <a:schemeClr val="bg1">
                    <a:lumMod val="95000"/>
                  </a:schemeClr>
                </a:solidFill>
                <a:effectLst>
                  <a:outerShdw blurRad="38100" dist="38100" dir="2700000" algn="tl">
                    <a:srgbClr val="000000">
                      <a:alpha val="43137"/>
                    </a:srgbClr>
                  </a:outerShdw>
                </a:effectLst>
                <a:latin typeface="Arial Black" pitchFamily="34" charset="0"/>
              </a:rPr>
              <a:t>Done with the Challenges?  Click here for a mission “parts” tour video and a sweet simulation of the flight and landing</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a:hlinkClick r:id="rId3"/>
          </p:cNvPr>
          <p:cNvSpPr txBox="1"/>
          <p:nvPr/>
        </p:nvSpPr>
        <p:spPr>
          <a:xfrm>
            <a:off x="3657600" y="533400"/>
            <a:ext cx="4267200" cy="267765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solidFill>
                <a:latin typeface="Arial Black" pitchFamily="34" charset="0"/>
              </a:rPr>
              <a:t>Click here for a Video of an Engineer showing the different “parts” of the Mars Science Laboratory (rover “Curiosity”) while still in the lab!</a:t>
            </a:r>
            <a:endParaRPr lang="en-US" sz="2400" dirty="0">
              <a:solidFill>
                <a:schemeClr val="bg1"/>
              </a:solidFill>
              <a:latin typeface="Arial Black" pitchFamily="34" charset="0"/>
            </a:endParaRPr>
          </a:p>
        </p:txBody>
      </p:sp>
      <p:sp>
        <p:nvSpPr>
          <p:cNvPr id="5" name="TextBox 4">
            <a:hlinkClick r:id="rId4"/>
          </p:cNvPr>
          <p:cNvSpPr txBox="1"/>
          <p:nvPr/>
        </p:nvSpPr>
        <p:spPr>
          <a:xfrm>
            <a:off x="5562600" y="3505200"/>
            <a:ext cx="2209800" cy="267765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solidFill>
                <a:latin typeface="Arial Black" pitchFamily="34" charset="0"/>
              </a:rPr>
              <a:t>Click Here for a Video Simulation of flight and landing of Curiosity on Mars</a:t>
            </a:r>
            <a:endParaRPr lang="en-US" sz="2400" dirty="0">
              <a:solidFill>
                <a:schemeClr val="bg1"/>
              </a:solidFill>
              <a:latin typeface="Arial Black" pitchFamily="34" charset="0"/>
            </a:endParaRPr>
          </a:p>
        </p:txBody>
      </p:sp>
      <p:sp>
        <p:nvSpPr>
          <p:cNvPr id="6" name="TextBox 5">
            <a:hlinkClick r:id="rId5" action="ppaction://hlinksldjump"/>
          </p:cNvPr>
          <p:cNvSpPr txBox="1"/>
          <p:nvPr/>
        </p:nvSpPr>
        <p:spPr>
          <a:xfrm>
            <a:off x="3124200" y="6290319"/>
            <a:ext cx="2667000" cy="46166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solidFill>
                <a:latin typeface="AR CENA" pitchFamily="2" charset="0"/>
              </a:rPr>
              <a:t>All done?…click here.</a:t>
            </a:r>
            <a:endParaRPr lang="en-US" sz="2400" dirty="0">
              <a:solidFill>
                <a:schemeClr val="bg1"/>
              </a:solidFill>
              <a:latin typeface="AR CENA" pitchFamily="2"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a:hlinkClick r:id="rId3"/>
          </p:cNvPr>
          <p:cNvSpPr txBox="1"/>
          <p:nvPr/>
        </p:nvSpPr>
        <p:spPr>
          <a:xfrm>
            <a:off x="381000" y="1066800"/>
            <a:ext cx="5638800" cy="83099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Arial Black" pitchFamily="34" charset="0"/>
              </a:rPr>
              <a:t>Click Here for a video review of “Newton’s Laws of Motion”</a:t>
            </a:r>
          </a:p>
        </p:txBody>
      </p:sp>
      <p:sp>
        <p:nvSpPr>
          <p:cNvPr id="5" name="TextBox 4">
            <a:hlinkClick r:id="rId3"/>
          </p:cNvPr>
          <p:cNvSpPr txBox="1"/>
          <p:nvPr/>
        </p:nvSpPr>
        <p:spPr>
          <a:xfrm>
            <a:off x="3200400" y="2819400"/>
            <a:ext cx="5486400" cy="156966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Arial Black" pitchFamily="34" charset="0"/>
              </a:rPr>
              <a:t>Click Here for a video review of</a:t>
            </a:r>
          </a:p>
          <a:p>
            <a:pPr algn="ctr"/>
            <a:r>
              <a:rPr lang="en-US" sz="2400" dirty="0" smtClean="0">
                <a:solidFill>
                  <a:schemeClr val="bg1"/>
                </a:solidFill>
                <a:effectLst>
                  <a:outerShdw blurRad="38100" dist="38100" dir="2700000" algn="tl">
                    <a:srgbClr val="000000">
                      <a:alpha val="43137"/>
                    </a:srgbClr>
                  </a:outerShdw>
                </a:effectLst>
                <a:latin typeface="Arial Black" pitchFamily="34" charset="0"/>
              </a:rPr>
              <a:t>“Conservation of Energy:</a:t>
            </a:r>
          </a:p>
          <a:p>
            <a:pPr algn="ctr"/>
            <a:r>
              <a:rPr lang="en-US" sz="2400" dirty="0" smtClean="0">
                <a:solidFill>
                  <a:schemeClr val="bg1"/>
                </a:solidFill>
                <a:effectLst>
                  <a:outerShdw blurRad="38100" dist="38100" dir="2700000" algn="tl">
                    <a:srgbClr val="000000">
                      <a:alpha val="43137"/>
                    </a:srgbClr>
                  </a:outerShdw>
                </a:effectLst>
                <a:latin typeface="Arial Black" pitchFamily="34" charset="0"/>
              </a:rPr>
              <a:t>Kinetic Energy = Potential Energy”</a:t>
            </a:r>
          </a:p>
        </p:txBody>
      </p:sp>
      <p:sp>
        <p:nvSpPr>
          <p:cNvPr id="6" name="TextBox 5">
            <a:hlinkClick r:id="rId4" action="ppaction://hlinksldjump"/>
          </p:cNvPr>
          <p:cNvSpPr txBox="1"/>
          <p:nvPr/>
        </p:nvSpPr>
        <p:spPr>
          <a:xfrm>
            <a:off x="685800" y="5257800"/>
            <a:ext cx="7467600" cy="101566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scene3d>
            <a:camera prst="orthographicFront"/>
            <a:lightRig rig="threePt" dir="t"/>
          </a:scene3d>
          <a:sp3d>
            <a:bevelT prst="angle"/>
          </a:sp3d>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Arial Black" pitchFamily="34" charset="0"/>
              </a:rPr>
              <a:t>Done with the review?  </a:t>
            </a:r>
          </a:p>
          <a:p>
            <a:pPr algn="ctr"/>
            <a:r>
              <a:rPr lang="en-US" sz="2000" dirty="0" smtClean="0">
                <a:solidFill>
                  <a:schemeClr val="bg1"/>
                </a:solidFill>
                <a:effectLst>
                  <a:outerShdw blurRad="38100" dist="38100" dir="2700000" algn="tl">
                    <a:srgbClr val="000000">
                      <a:alpha val="43137"/>
                    </a:srgbClr>
                  </a:outerShdw>
                </a:effectLst>
                <a:latin typeface="Arial Black" pitchFamily="34" charset="0"/>
              </a:rPr>
              <a:t>Click here to go on to the “What does it take to land on Mars?” Activity.</a:t>
            </a:r>
            <a:endParaRPr lang="en-US" sz="2000"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953000"/>
          </a:xfrm>
          <a:solidFill>
            <a:schemeClr val="tx1">
              <a:lumMod val="65000"/>
              <a:lumOff val="35000"/>
              <a:alpha val="61000"/>
            </a:schemeClr>
          </a:solidFill>
        </p:spPr>
        <p:txBody>
          <a:bodyPr>
            <a:normAutofit fontScale="92500" lnSpcReduction="20000"/>
          </a:bodyPr>
          <a:lstStyle/>
          <a:p>
            <a:pPr>
              <a:buNone/>
            </a:pPr>
            <a:r>
              <a:rPr lang="en-US" b="1" dirty="0" smtClean="0">
                <a:solidFill>
                  <a:schemeClr val="bg1"/>
                </a:solidFill>
                <a:latin typeface="AR CENA" pitchFamily="2" charset="0"/>
              </a:rPr>
              <a:t>In this activity your team gets a chance to see how well you did identifying the challenges of landing on Mars!  </a:t>
            </a:r>
          </a:p>
          <a:p>
            <a:r>
              <a:rPr lang="en-US" dirty="0" smtClean="0">
                <a:solidFill>
                  <a:schemeClr val="bg1"/>
                </a:solidFill>
                <a:latin typeface="AR CENA" pitchFamily="2" charset="0"/>
              </a:rPr>
              <a:t>Compare the challenges you identified with the 5 challenges identified by NASA.  </a:t>
            </a:r>
          </a:p>
          <a:p>
            <a:r>
              <a:rPr lang="en-US" dirty="0" smtClean="0">
                <a:solidFill>
                  <a:schemeClr val="bg1"/>
                </a:solidFill>
                <a:latin typeface="AR CENA" pitchFamily="2" charset="0"/>
              </a:rPr>
              <a:t>Each challenge gives your team the chance to see what you would do compared to NASA solutions.  Click on all the links, but keep track of how many green “Correct!” slides you get on your first try.</a:t>
            </a:r>
          </a:p>
          <a:p>
            <a:r>
              <a:rPr lang="en-US" dirty="0" smtClean="0">
                <a:solidFill>
                  <a:schemeClr val="bg1"/>
                </a:solidFill>
                <a:latin typeface="AR CENA" pitchFamily="2" charset="0"/>
              </a:rPr>
              <a:t>When you are all done going through the challenges, go back to the “home” page and click on the video and simulation link to see the “Parts” tour here on Earth and a simulation what the mission could look like!</a:t>
            </a:r>
            <a:endParaRPr lang="en-US" dirty="0">
              <a:solidFill>
                <a:schemeClr val="bg1"/>
              </a:solidFill>
              <a:latin typeface="AR CENA" pitchFamily="2" charset="0"/>
            </a:endParaRPr>
          </a:p>
        </p:txBody>
      </p:sp>
      <p:sp>
        <p:nvSpPr>
          <p:cNvPr id="4" name="TextBox 3">
            <a:hlinkClick r:id="rId3" action="ppaction://hlinksldjump"/>
          </p:cNvPr>
          <p:cNvSpPr txBox="1"/>
          <p:nvPr/>
        </p:nvSpPr>
        <p:spPr>
          <a:xfrm>
            <a:off x="3276600" y="5638800"/>
            <a:ext cx="2362200" cy="46166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scene3d>
            <a:camera prst="orthographicFront"/>
            <a:lightRig rig="threePt" dir="t"/>
          </a:scene3d>
          <a:sp3d>
            <a:bevelT prst="angle"/>
          </a:sp3d>
        </p:spPr>
        <p:txBody>
          <a:bodyPr wrap="square" rtlCol="0">
            <a:spAutoFit/>
          </a:bodyPr>
          <a:lstStyle/>
          <a:p>
            <a:pPr algn="ctr"/>
            <a:r>
              <a:rPr lang="en-US" sz="2400" dirty="0" smtClean="0">
                <a:solidFill>
                  <a:schemeClr val="bg1"/>
                </a:solidFill>
                <a:latin typeface="AR CENA" pitchFamily="2" charset="0"/>
              </a:rPr>
              <a:t>Get Started!</a:t>
            </a:r>
            <a:endParaRPr lang="en-US" sz="2400" dirty="0">
              <a:solidFill>
                <a:schemeClr val="bg1"/>
              </a:solidFill>
              <a:latin typeface="AR CENA"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6" name="TextBox 5"/>
          <p:cNvSpPr txBox="1"/>
          <p:nvPr/>
        </p:nvSpPr>
        <p:spPr>
          <a:xfrm>
            <a:off x="533400" y="381000"/>
            <a:ext cx="8305800" cy="1938992"/>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smtClean="0">
                <a:solidFill>
                  <a:schemeClr val="bg1"/>
                </a:solidFill>
                <a:latin typeface="AR CENA" pitchFamily="2" charset="0"/>
              </a:rPr>
              <a:t>Challenge #1: Coming in too fast could burn up the spacecraft!  Which craft would you choose to survive the heat?</a:t>
            </a:r>
            <a:endParaRPr lang="en-US" sz="4000" dirty="0">
              <a:solidFill>
                <a:schemeClr val="bg1"/>
              </a:solidFill>
              <a:latin typeface="AR CENA" pitchFamily="2" charset="0"/>
            </a:endParaRPr>
          </a:p>
        </p:txBody>
      </p:sp>
      <p:pic>
        <p:nvPicPr>
          <p:cNvPr id="7" name="Picture 6" descr="CAPSULE PICTURE_crop.jpg">
            <a:hlinkClick r:id="rId3" action="ppaction://hlinksldjump"/>
          </p:cNvPr>
          <p:cNvPicPr>
            <a:picLocks noChangeAspect="1"/>
          </p:cNvPicPr>
          <p:nvPr/>
        </p:nvPicPr>
        <p:blipFill>
          <a:blip r:embed="rId4" cstate="print"/>
          <a:stretch>
            <a:fillRect/>
          </a:stretch>
        </p:blipFill>
        <p:spPr>
          <a:xfrm>
            <a:off x="304800" y="2667000"/>
            <a:ext cx="2743200" cy="1754909"/>
          </a:xfrm>
          <a:prstGeom prst="rect">
            <a:avLst/>
          </a:prstGeom>
        </p:spPr>
      </p:pic>
      <p:pic>
        <p:nvPicPr>
          <p:cNvPr id="8" name="Picture 3" descr="C:\Documents and Settings\mcolonro\My Documents\Posters Game boards\Pics for new EDL board\Entering the Atmosphere\Shuttle landing on Mars.png">
            <a:hlinkClick r:id="rId5" action="ppaction://hlinksldjump"/>
          </p:cNvPr>
          <p:cNvPicPr>
            <a:picLocks noChangeAspect="1" noChangeArrowheads="1"/>
          </p:cNvPicPr>
          <p:nvPr/>
        </p:nvPicPr>
        <p:blipFill>
          <a:blip r:embed="rId6" cstate="print"/>
          <a:srcRect/>
          <a:stretch>
            <a:fillRect/>
          </a:stretch>
        </p:blipFill>
        <p:spPr bwMode="auto">
          <a:xfrm>
            <a:off x="3276600" y="2590800"/>
            <a:ext cx="2848771" cy="1948790"/>
          </a:xfrm>
          <a:prstGeom prst="rect">
            <a:avLst/>
          </a:prstGeom>
          <a:noFill/>
        </p:spPr>
      </p:pic>
      <p:pic>
        <p:nvPicPr>
          <p:cNvPr id="9" name="Picture 4">
            <a:hlinkClick r:id="rId7" action="ppaction://hlinksldjump"/>
          </p:cNvPr>
          <p:cNvPicPr>
            <a:picLocks noChangeAspect="1" noChangeArrowheads="1"/>
          </p:cNvPicPr>
          <p:nvPr/>
        </p:nvPicPr>
        <p:blipFill>
          <a:blip r:embed="rId8" cstate="print"/>
          <a:srcRect/>
          <a:stretch>
            <a:fillRect/>
          </a:stretch>
        </p:blipFill>
        <p:spPr bwMode="auto">
          <a:xfrm>
            <a:off x="6393664" y="2667000"/>
            <a:ext cx="2750336" cy="1880912"/>
          </a:xfrm>
          <a:prstGeom prst="rect">
            <a:avLst/>
          </a:prstGeom>
          <a:noFill/>
          <a:ln w="9525">
            <a:noFill/>
            <a:miter lim="800000"/>
            <a:headEnd/>
            <a:tailEnd/>
          </a:ln>
          <a:effectLst/>
        </p:spPr>
      </p:pic>
      <p:sp>
        <p:nvSpPr>
          <p:cNvPr id="10" name="TextBox 9"/>
          <p:cNvSpPr txBox="1"/>
          <p:nvPr/>
        </p:nvSpPr>
        <p:spPr>
          <a:xfrm>
            <a:off x="609600" y="4572000"/>
            <a:ext cx="7848600" cy="584775"/>
          </a:xfrm>
          <a:prstGeom prst="rect">
            <a:avLst/>
          </a:prstGeom>
          <a:noFill/>
          <a:scene3d>
            <a:camera prst="orthographicFront"/>
            <a:lightRig rig="threePt" dir="t"/>
          </a:scene3d>
          <a:sp3d>
            <a:bevelT prst="angle"/>
          </a:sp3d>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	A 			  B 	   		       C</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95400" y="3048000"/>
            <a:ext cx="6858000" cy="3416320"/>
          </a:xfrm>
          <a:prstGeom prst="rect">
            <a:avLst/>
          </a:prstGeom>
          <a:solidFill>
            <a:srgbClr val="00B050"/>
          </a:solidFill>
          <a:ln>
            <a:solidFill>
              <a:schemeClr val="tx1">
                <a:lumMod val="95000"/>
              </a:schemeClr>
            </a:solidFill>
          </a:ln>
          <a:scene3d>
            <a:camera prst="orthographicFront"/>
            <a:lightRig rig="threePt" dir="t"/>
          </a:scene3d>
          <a:sp3d>
            <a:bevelT/>
          </a:sp3d>
        </p:spPr>
        <p:txBody>
          <a:bodyPr wrap="square" rtlCol="0">
            <a:spAutoFit/>
          </a:bodyPr>
          <a:lstStyle/>
          <a:p>
            <a:pPr algn="ctr"/>
            <a:r>
              <a:rPr lang="en-US" sz="2400" b="1" dirty="0" smtClean="0">
                <a:solidFill>
                  <a:schemeClr val="bg1">
                    <a:lumMod val="95000"/>
                  </a:schemeClr>
                </a:solidFill>
                <a:latin typeface="Arial Black" pitchFamily="34" charset="0"/>
              </a:rPr>
              <a:t>Correct</a:t>
            </a:r>
            <a:r>
              <a:rPr lang="en-US" sz="2400" b="1" dirty="0" smtClean="0">
                <a:solidFill>
                  <a:schemeClr val="bg1">
                    <a:lumMod val="95000"/>
                  </a:schemeClr>
                </a:solidFill>
                <a:latin typeface="Arial Black" pitchFamily="34" charset="0"/>
                <a:sym typeface="Wingdings" pitchFamily="2" charset="2"/>
              </a:rPr>
              <a:t>!!! </a:t>
            </a:r>
            <a:endParaRPr lang="en-US" sz="2400" b="1" dirty="0" smtClean="0">
              <a:solidFill>
                <a:schemeClr val="bg1">
                  <a:lumMod val="95000"/>
                </a:schemeClr>
              </a:solidFill>
              <a:latin typeface="Arial Black" pitchFamily="34" charset="0"/>
            </a:endParaRPr>
          </a:p>
          <a:p>
            <a:pPr algn="ctr"/>
            <a:r>
              <a:rPr lang="en-US" sz="2400" b="1" dirty="0" smtClean="0">
                <a:solidFill>
                  <a:schemeClr val="bg1">
                    <a:lumMod val="95000"/>
                  </a:schemeClr>
                </a:solidFill>
                <a:latin typeface="Arial Black" pitchFamily="34" charset="0"/>
              </a:rPr>
              <a:t>This shape reduces heating as the capsule enters the atmosphere.  </a:t>
            </a:r>
          </a:p>
          <a:p>
            <a:pPr algn="ctr"/>
            <a:r>
              <a:rPr lang="en-US" sz="2400" b="1" dirty="0" smtClean="0">
                <a:solidFill>
                  <a:schemeClr val="bg1">
                    <a:lumMod val="95000"/>
                  </a:schemeClr>
                </a:solidFill>
                <a:latin typeface="Arial Black" pitchFamily="34" charset="0"/>
              </a:rPr>
              <a:t>In fact, 99% of the heat energy created during  entry is absorbed by the heat shield at the bottom of the capsule.  It will be traveling at 13,000 miles per hour (5,800 meters per second!) the speed of sound during entry!</a:t>
            </a:r>
            <a:r>
              <a:rPr lang="en-US" dirty="0" smtClean="0">
                <a:latin typeface="Arial Black" pitchFamily="34" charset="0"/>
              </a:rPr>
              <a:t>  </a:t>
            </a:r>
            <a:endParaRPr lang="en-US" dirty="0">
              <a:latin typeface="Arial Black" pitchFamily="34" charset="0"/>
            </a:endParaRPr>
          </a:p>
        </p:txBody>
      </p:sp>
      <p:pic>
        <p:nvPicPr>
          <p:cNvPr id="4" name="Picture 3" descr="mars heat shield.jpg"/>
          <p:cNvPicPr>
            <a:picLocks noChangeAspect="1"/>
          </p:cNvPicPr>
          <p:nvPr/>
        </p:nvPicPr>
        <p:blipFill>
          <a:blip r:embed="rId2" cstate="print"/>
          <a:stretch>
            <a:fillRect/>
          </a:stretch>
        </p:blipFill>
        <p:spPr>
          <a:xfrm>
            <a:off x="2938665" y="132521"/>
            <a:ext cx="2776335" cy="2776335"/>
          </a:xfrm>
          <a:prstGeom prst="rect">
            <a:avLst/>
          </a:prstGeom>
        </p:spPr>
      </p:pic>
      <p:sp>
        <p:nvSpPr>
          <p:cNvPr id="12" name="TextBox 11"/>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#1</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#2</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600200" y="3505200"/>
            <a:ext cx="6629400" cy="2585323"/>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en-US" sz="3600" dirty="0" smtClean="0">
                <a:solidFill>
                  <a:schemeClr val="bg1">
                    <a:lumMod val="95000"/>
                  </a:schemeClr>
                </a:solidFill>
                <a:latin typeface="AR CENA" pitchFamily="2" charset="0"/>
              </a:rPr>
              <a:t>Science fiction is fun, but in reality this vehicle </a:t>
            </a:r>
            <a:r>
              <a:rPr lang="en-US" sz="3600" b="1" dirty="0" smtClean="0">
                <a:solidFill>
                  <a:schemeClr val="bg1">
                    <a:lumMod val="95000"/>
                  </a:schemeClr>
                </a:solidFill>
                <a:latin typeface="AR CENA" pitchFamily="2" charset="0"/>
              </a:rPr>
              <a:t>COULD NOT </a:t>
            </a:r>
            <a:r>
              <a:rPr lang="en-US" sz="3600" dirty="0" smtClean="0">
                <a:solidFill>
                  <a:schemeClr val="bg1">
                    <a:lumMod val="95000"/>
                  </a:schemeClr>
                </a:solidFill>
                <a:latin typeface="AR CENA" pitchFamily="2" charset="0"/>
              </a:rPr>
              <a:t>land on Mars because it does not have sufficient protection from heating!!!</a:t>
            </a:r>
          </a:p>
          <a:p>
            <a:pPr algn="ctr"/>
            <a:endParaRPr lang="en-US" dirty="0"/>
          </a:p>
        </p:txBody>
      </p:sp>
      <p:pic>
        <p:nvPicPr>
          <p:cNvPr id="9" name="Picture 4"/>
          <p:cNvPicPr>
            <a:picLocks noChangeAspect="1" noChangeArrowheads="1"/>
          </p:cNvPicPr>
          <p:nvPr/>
        </p:nvPicPr>
        <p:blipFill>
          <a:blip r:embed="rId2" cstate="print"/>
          <a:srcRect/>
          <a:stretch>
            <a:fillRect/>
          </a:stretch>
        </p:blipFill>
        <p:spPr bwMode="auto">
          <a:xfrm>
            <a:off x="2819400" y="457200"/>
            <a:ext cx="4245368" cy="2903341"/>
          </a:xfrm>
          <a:prstGeom prst="rect">
            <a:avLst/>
          </a:prstGeom>
          <a:noFill/>
          <a:ln w="9525">
            <a:noFill/>
            <a:miter lim="800000"/>
            <a:headEnd/>
            <a:tailEnd/>
          </a:ln>
          <a:effectLst/>
        </p:spPr>
      </p:pic>
      <p:sp>
        <p:nvSpPr>
          <p:cNvPr id="5" name="TextBox 4"/>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#1</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#2</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4" name="Picture 3" descr="C:\Documents and Settings\mcolonro\My Documents\Posters Game boards\Pics for new EDL board\Entering the Atmosphere\Shuttle landing on Mars.png"/>
          <p:cNvPicPr>
            <a:picLocks noChangeAspect="1" noChangeArrowheads="1"/>
          </p:cNvPicPr>
          <p:nvPr/>
        </p:nvPicPr>
        <p:blipFill>
          <a:blip r:embed="rId2" cstate="print"/>
          <a:srcRect/>
          <a:stretch>
            <a:fillRect/>
          </a:stretch>
        </p:blipFill>
        <p:spPr bwMode="auto">
          <a:xfrm>
            <a:off x="2590800" y="609600"/>
            <a:ext cx="4038600" cy="2762731"/>
          </a:xfrm>
          <a:prstGeom prst="rect">
            <a:avLst/>
          </a:prstGeom>
          <a:noFill/>
        </p:spPr>
      </p:pic>
      <p:sp>
        <p:nvSpPr>
          <p:cNvPr id="5" name="TextBox 4"/>
          <p:cNvSpPr txBox="1"/>
          <p:nvPr/>
        </p:nvSpPr>
        <p:spPr>
          <a:xfrm>
            <a:off x="2286000" y="3657600"/>
            <a:ext cx="3505200" cy="923330"/>
          </a:xfrm>
          <a:prstGeom prst="rect">
            <a:avLst/>
          </a:prstGeom>
          <a:solidFill>
            <a:srgbClr val="FFFF00">
              <a:alpha val="50000"/>
            </a:srgbClr>
          </a:solidFill>
        </p:spPr>
        <p:txBody>
          <a:bodyPr wrap="square" rtlCol="0">
            <a:spAutoFit/>
          </a:bodyPr>
          <a:lstStyle/>
          <a:p>
            <a:pPr algn="ctr"/>
            <a:r>
              <a:rPr lang="en-US" dirty="0" smtClean="0"/>
              <a:t>The shuttle is too big and heavy. It will not fit inside the launch vehicle (</a:t>
            </a:r>
            <a:r>
              <a:rPr lang="en-US" dirty="0" err="1" smtClean="0"/>
              <a:t>a.k.a</a:t>
            </a:r>
            <a:r>
              <a:rPr lang="en-US" dirty="0" smtClean="0"/>
              <a:t> the rocket). </a:t>
            </a:r>
            <a:endParaRPr lang="en-US" dirty="0"/>
          </a:p>
        </p:txBody>
      </p:sp>
      <p:sp>
        <p:nvSpPr>
          <p:cNvPr id="6" name="TextBox 5"/>
          <p:cNvSpPr txBox="1"/>
          <p:nvPr/>
        </p:nvSpPr>
        <p:spPr>
          <a:xfrm>
            <a:off x="1447800" y="3657600"/>
            <a:ext cx="6629400" cy="2031325"/>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en-US" sz="3600" dirty="0" smtClean="0">
                <a:solidFill>
                  <a:schemeClr val="bg1">
                    <a:lumMod val="95000"/>
                  </a:schemeClr>
                </a:solidFill>
                <a:latin typeface="AR CENA" pitchFamily="2" charset="0"/>
              </a:rPr>
              <a:t>The shuttle is too big and heavy. It will not fit inside the launch vehicle (</a:t>
            </a:r>
            <a:r>
              <a:rPr lang="en-US" sz="3600" dirty="0" err="1" smtClean="0">
                <a:solidFill>
                  <a:schemeClr val="bg1">
                    <a:lumMod val="95000"/>
                  </a:schemeClr>
                </a:solidFill>
                <a:latin typeface="AR CENA" pitchFamily="2" charset="0"/>
              </a:rPr>
              <a:t>a.k.a</a:t>
            </a:r>
            <a:r>
              <a:rPr lang="en-US" sz="3600" dirty="0" smtClean="0">
                <a:solidFill>
                  <a:schemeClr val="bg1">
                    <a:lumMod val="95000"/>
                  </a:schemeClr>
                </a:solidFill>
                <a:latin typeface="AR CENA" pitchFamily="2" charset="0"/>
              </a:rPr>
              <a:t> the rocket). </a:t>
            </a:r>
          </a:p>
          <a:p>
            <a:pPr algn="ctr"/>
            <a:endParaRPr lang="en-US" dirty="0"/>
          </a:p>
        </p:txBody>
      </p:sp>
      <p:sp>
        <p:nvSpPr>
          <p:cNvPr id="8" name="TextBox 7"/>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#1</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#2</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4" name="TextBox 3"/>
          <p:cNvSpPr txBox="1"/>
          <p:nvPr/>
        </p:nvSpPr>
        <p:spPr>
          <a:xfrm>
            <a:off x="1143000" y="483477"/>
            <a:ext cx="7086600" cy="1938992"/>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smtClean="0">
                <a:solidFill>
                  <a:schemeClr val="bg1"/>
                </a:solidFill>
                <a:latin typeface="AR CENA" pitchFamily="2" charset="0"/>
              </a:rPr>
              <a:t>Challenge #2: Which idea will work for an entry guidance plan through the atmosphere of Mars?</a:t>
            </a:r>
            <a:endParaRPr lang="en-US" sz="4000" dirty="0">
              <a:solidFill>
                <a:schemeClr val="bg1"/>
              </a:solidFill>
              <a:latin typeface="AR CENA" pitchFamily="2" charset="0"/>
            </a:endParaRPr>
          </a:p>
        </p:txBody>
      </p:sp>
      <p:sp>
        <p:nvSpPr>
          <p:cNvPr id="8" name="TextBox 7">
            <a:hlinkClick r:id="rId3" action="ppaction://hlinksldjump"/>
          </p:cNvPr>
          <p:cNvSpPr txBox="1"/>
          <p:nvPr/>
        </p:nvSpPr>
        <p:spPr>
          <a:xfrm>
            <a:off x="228600" y="5181600"/>
            <a:ext cx="4267200" cy="1077218"/>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latin typeface="AR CENA" pitchFamily="2" charset="0"/>
              </a:rPr>
              <a:t>Cruise through the atmosphere like a rock</a:t>
            </a:r>
            <a:endParaRPr lang="en-US" sz="3200" dirty="0">
              <a:solidFill>
                <a:schemeClr val="bg1"/>
              </a:solidFill>
              <a:latin typeface="AR CENA" pitchFamily="2" charset="0"/>
            </a:endParaRPr>
          </a:p>
        </p:txBody>
      </p:sp>
      <p:pic>
        <p:nvPicPr>
          <p:cNvPr id="10" name="Picture 9" descr="FallingRock.jpg">
            <a:hlinkClick r:id="rId3" action="ppaction://hlinksldjump"/>
          </p:cNvPr>
          <p:cNvPicPr>
            <a:picLocks noChangeAspect="1"/>
          </p:cNvPicPr>
          <p:nvPr/>
        </p:nvPicPr>
        <p:blipFill>
          <a:blip r:embed="rId4" cstate="print"/>
          <a:stretch>
            <a:fillRect/>
          </a:stretch>
        </p:blipFill>
        <p:spPr>
          <a:xfrm>
            <a:off x="1295400" y="2819400"/>
            <a:ext cx="1905000" cy="1905000"/>
          </a:xfrm>
          <a:prstGeom prst="rect">
            <a:avLst/>
          </a:prstGeom>
        </p:spPr>
      </p:pic>
      <p:pic>
        <p:nvPicPr>
          <p:cNvPr id="13" name="Picture 12" descr="capsule booster.PNG">
            <a:hlinkClick r:id="rId5" action="ppaction://hlinksldjump"/>
          </p:cNvPr>
          <p:cNvPicPr>
            <a:picLocks noChangeAspect="1"/>
          </p:cNvPicPr>
          <p:nvPr/>
        </p:nvPicPr>
        <p:blipFill>
          <a:blip r:embed="rId6" cstate="print"/>
          <a:stretch>
            <a:fillRect/>
          </a:stretch>
        </p:blipFill>
        <p:spPr>
          <a:xfrm>
            <a:off x="5715000" y="2590800"/>
            <a:ext cx="2511288" cy="2377837"/>
          </a:xfrm>
          <a:prstGeom prst="rect">
            <a:avLst/>
          </a:prstGeom>
        </p:spPr>
      </p:pic>
      <p:sp>
        <p:nvSpPr>
          <p:cNvPr id="14" name="TextBox 13">
            <a:hlinkClick r:id="rId5" action="ppaction://hlinksldjump"/>
          </p:cNvPr>
          <p:cNvSpPr txBox="1"/>
          <p:nvPr/>
        </p:nvSpPr>
        <p:spPr>
          <a:xfrm>
            <a:off x="4724400" y="5105400"/>
            <a:ext cx="4267200" cy="15696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chemeClr val="bg1"/>
                </a:solidFill>
                <a:latin typeface="AR CENA" pitchFamily="2" charset="0"/>
              </a:rPr>
              <a:t>Use small booster rockets to allow some control of the descent</a:t>
            </a:r>
          </a:p>
        </p:txBody>
      </p:sp>
      <p:sp>
        <p:nvSpPr>
          <p:cNvPr id="11" name="TextBox 10"/>
          <p:cNvSpPr txBox="1"/>
          <p:nvPr/>
        </p:nvSpPr>
        <p:spPr>
          <a:xfrm>
            <a:off x="4131368" y="2819400"/>
            <a:ext cx="2286000" cy="369332"/>
          </a:xfrm>
          <a:prstGeom prst="rect">
            <a:avLst/>
          </a:prstGeom>
          <a:noFill/>
        </p:spPr>
        <p:txBody>
          <a:bodyPr wrap="square" rtlCol="0">
            <a:spAutoFit/>
          </a:bodyPr>
          <a:lstStyle/>
          <a:p>
            <a:r>
              <a:rPr lang="en-US" dirty="0" smtClean="0">
                <a:solidFill>
                  <a:schemeClr val="bg1"/>
                </a:solidFill>
                <a:latin typeface="Arial Black" pitchFamily="34" charset="0"/>
              </a:rPr>
              <a:t>Booster rockets</a:t>
            </a:r>
            <a:endParaRPr lang="en-US" dirty="0">
              <a:solidFill>
                <a:schemeClr val="bg1"/>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FallingRock.jpg"/>
          <p:cNvPicPr>
            <a:picLocks noChangeAspect="1"/>
          </p:cNvPicPr>
          <p:nvPr/>
        </p:nvPicPr>
        <p:blipFill>
          <a:blip r:embed="rId2" cstate="print"/>
          <a:stretch>
            <a:fillRect/>
          </a:stretch>
        </p:blipFill>
        <p:spPr>
          <a:xfrm>
            <a:off x="3581400" y="609600"/>
            <a:ext cx="1905000" cy="1905000"/>
          </a:xfrm>
          <a:prstGeom prst="rect">
            <a:avLst/>
          </a:prstGeom>
        </p:spPr>
      </p:pic>
      <p:sp>
        <p:nvSpPr>
          <p:cNvPr id="3" name="TextBox 2"/>
          <p:cNvSpPr txBox="1"/>
          <p:nvPr/>
        </p:nvSpPr>
        <p:spPr>
          <a:xfrm>
            <a:off x="1371600" y="3048000"/>
            <a:ext cx="6629400" cy="3139321"/>
          </a:xfrm>
          <a:prstGeom prst="rect">
            <a:avLst/>
          </a:prstGeom>
          <a:solidFill>
            <a:srgbClr val="00B050"/>
          </a:solidFill>
          <a:scene3d>
            <a:camera prst="orthographicFront"/>
            <a:lightRig rig="threePt" dir="t"/>
          </a:scene3d>
          <a:sp3d>
            <a:bevelT prst="angle"/>
          </a:sp3d>
        </p:spPr>
        <p:txBody>
          <a:bodyPr wrap="square" rtlCol="0">
            <a:spAutoFit/>
          </a:bodyPr>
          <a:lstStyle/>
          <a:p>
            <a:pPr algn="ctr"/>
            <a:r>
              <a:rPr lang="en-US" sz="3600" dirty="0" smtClean="0">
                <a:solidFill>
                  <a:schemeClr val="bg1">
                    <a:lumMod val="95000"/>
                  </a:schemeClr>
                </a:solidFill>
                <a:latin typeface="AR CENA" pitchFamily="2" charset="0"/>
              </a:rPr>
              <a:t>Correct! This idea has worked in the past and will still work…all the previous vehicles that have landed on Mars have flown in a straight, uncontrolled path to the surface. </a:t>
            </a:r>
          </a:p>
          <a:p>
            <a:pPr algn="ctr"/>
            <a:endParaRPr lang="en-US" dirty="0"/>
          </a:p>
        </p:txBody>
      </p:sp>
      <p:sp>
        <p:nvSpPr>
          <p:cNvPr id="4" name="TextBox 3"/>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#2</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#3</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95400" y="3352801"/>
            <a:ext cx="6858000" cy="1938992"/>
          </a:xfrm>
          <a:prstGeom prst="rect">
            <a:avLst/>
          </a:prstGeom>
          <a:solidFill>
            <a:srgbClr val="00B050"/>
          </a:solidFill>
          <a:ln>
            <a:solidFill>
              <a:schemeClr val="tx1">
                <a:lumMod val="95000"/>
              </a:schemeClr>
            </a:solidFill>
          </a:ln>
          <a:scene3d>
            <a:camera prst="orthographicFront"/>
            <a:lightRig rig="threePt" dir="t"/>
          </a:scene3d>
          <a:sp3d>
            <a:bevelT/>
          </a:sp3d>
        </p:spPr>
        <p:txBody>
          <a:bodyPr wrap="square" rtlCol="0">
            <a:spAutoFit/>
          </a:bodyPr>
          <a:lstStyle/>
          <a:p>
            <a:pPr algn="ctr"/>
            <a:r>
              <a:rPr lang="en-US" sz="2400" b="1" dirty="0" smtClean="0">
                <a:solidFill>
                  <a:schemeClr val="bg1">
                    <a:lumMod val="95000"/>
                  </a:schemeClr>
                </a:solidFill>
                <a:latin typeface="Arial Black" pitchFamily="34" charset="0"/>
              </a:rPr>
              <a:t>Correct</a:t>
            </a:r>
            <a:r>
              <a:rPr lang="en-US" sz="2400" b="1" dirty="0" smtClean="0">
                <a:solidFill>
                  <a:schemeClr val="bg1">
                    <a:lumMod val="95000"/>
                  </a:schemeClr>
                </a:solidFill>
                <a:latin typeface="Arial Black" pitchFamily="34" charset="0"/>
                <a:sym typeface="Wingdings" pitchFamily="2" charset="2"/>
              </a:rPr>
              <a:t>!!! </a:t>
            </a:r>
            <a:endParaRPr lang="en-US" sz="2400" b="1" dirty="0" smtClean="0">
              <a:solidFill>
                <a:schemeClr val="bg1">
                  <a:lumMod val="95000"/>
                </a:schemeClr>
              </a:solidFill>
              <a:latin typeface="Arial Black" pitchFamily="34" charset="0"/>
            </a:endParaRPr>
          </a:p>
          <a:p>
            <a:pPr algn="ctr"/>
            <a:r>
              <a:rPr lang="en-US" sz="2400" b="1" dirty="0" smtClean="0">
                <a:solidFill>
                  <a:schemeClr val="bg1">
                    <a:lumMod val="95000"/>
                  </a:schemeClr>
                </a:solidFill>
                <a:latin typeface="Arial Black" pitchFamily="34" charset="0"/>
              </a:rPr>
              <a:t>The Mars Science Laboratory will be the first time that a vehicle  will be able to control its path to the surface of Mars.</a:t>
            </a:r>
            <a:endParaRPr lang="en-US" dirty="0">
              <a:latin typeface="Arial Black" pitchFamily="34" charset="0"/>
            </a:endParaRPr>
          </a:p>
        </p:txBody>
      </p:sp>
      <p:pic>
        <p:nvPicPr>
          <p:cNvPr id="6" name="Picture 5" descr="capsule booster.PNG"/>
          <p:cNvPicPr>
            <a:picLocks noChangeAspect="1"/>
          </p:cNvPicPr>
          <p:nvPr/>
        </p:nvPicPr>
        <p:blipFill>
          <a:blip r:embed="rId2" cstate="print"/>
          <a:stretch>
            <a:fillRect/>
          </a:stretch>
        </p:blipFill>
        <p:spPr>
          <a:xfrm>
            <a:off x="3149413" y="364436"/>
            <a:ext cx="2969775" cy="2811960"/>
          </a:xfrm>
          <a:prstGeom prst="rect">
            <a:avLst/>
          </a:prstGeom>
        </p:spPr>
      </p:pic>
      <p:sp>
        <p:nvSpPr>
          <p:cNvPr id="4" name="TextBox 3"/>
          <p:cNvSpPr txBox="1"/>
          <p:nvPr/>
        </p:nvSpPr>
        <p:spPr>
          <a:xfrm>
            <a:off x="172280" y="6324600"/>
            <a:ext cx="8839200" cy="33855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600" dirty="0" smtClean="0">
                <a:solidFill>
                  <a:schemeClr val="accent6">
                    <a:lumMod val="40000"/>
                    <a:lumOff val="60000"/>
                  </a:schemeClr>
                </a:solidFill>
                <a:latin typeface="Arial Black" pitchFamily="34" charset="0"/>
                <a:hlinkClick r:id="rId3" action="ppaction://hlinksldjump"/>
              </a:rPr>
              <a:t>Back to Challenge #2</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4" action="ppaction://hlinksldjump"/>
              </a:rPr>
              <a:t>Home</a:t>
            </a:r>
            <a:r>
              <a:rPr lang="en-US" sz="1600" dirty="0" smtClean="0">
                <a:solidFill>
                  <a:schemeClr val="accent6">
                    <a:lumMod val="40000"/>
                    <a:lumOff val="60000"/>
                  </a:schemeClr>
                </a:solidFill>
                <a:latin typeface="Arial Black" pitchFamily="34" charset="0"/>
              </a:rPr>
              <a:t>	               </a:t>
            </a:r>
            <a:r>
              <a:rPr lang="en-US" sz="1600" dirty="0" smtClean="0">
                <a:solidFill>
                  <a:schemeClr val="accent6">
                    <a:lumMod val="40000"/>
                    <a:lumOff val="60000"/>
                  </a:schemeClr>
                </a:solidFill>
                <a:latin typeface="Arial Black" pitchFamily="34" charset="0"/>
                <a:hlinkClick r:id="rId5" action="ppaction://hlinksldjump"/>
              </a:rPr>
              <a:t>Go to Challenge #3</a:t>
            </a:r>
            <a:endParaRPr lang="en-US" sz="1600" dirty="0">
              <a:solidFill>
                <a:schemeClr val="accent6">
                  <a:lumMod val="40000"/>
                  <a:lumOff val="60000"/>
                </a:schemeClr>
              </a:solidFill>
              <a:latin typeface="Arial Black"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1825</TotalTime>
  <Words>1025</Words>
  <Application>Microsoft Office PowerPoint</Application>
  <PresentationFormat>On-screen Show (4:3)</PresentationFormat>
  <Paragraphs>76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125</cp:revision>
  <dcterms:created xsi:type="dcterms:W3CDTF">2011-07-28T00:35:59Z</dcterms:created>
  <dcterms:modified xsi:type="dcterms:W3CDTF">2011-10-07T15:16:17Z</dcterms:modified>
</cp:coreProperties>
</file>